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57"/>
  </p:notesMasterIdLst>
  <p:sldIdLst>
    <p:sldId id="256" r:id="rId2"/>
    <p:sldId id="257" r:id="rId3"/>
    <p:sldId id="275" r:id="rId4"/>
    <p:sldId id="276" r:id="rId5"/>
    <p:sldId id="280" r:id="rId6"/>
    <p:sldId id="278" r:id="rId7"/>
    <p:sldId id="281" r:id="rId8"/>
    <p:sldId id="283" r:id="rId9"/>
    <p:sldId id="279" r:id="rId10"/>
    <p:sldId id="282" r:id="rId11"/>
    <p:sldId id="258" r:id="rId12"/>
    <p:sldId id="265" r:id="rId13"/>
    <p:sldId id="1938" r:id="rId14"/>
    <p:sldId id="1932" r:id="rId15"/>
    <p:sldId id="1923" r:id="rId16"/>
    <p:sldId id="284" r:id="rId17"/>
    <p:sldId id="1934" r:id="rId18"/>
    <p:sldId id="261" r:id="rId19"/>
    <p:sldId id="287" r:id="rId20"/>
    <p:sldId id="288" r:id="rId21"/>
    <p:sldId id="263" r:id="rId22"/>
    <p:sldId id="291" r:id="rId23"/>
    <p:sldId id="292" r:id="rId24"/>
    <p:sldId id="294" r:id="rId25"/>
    <p:sldId id="293" r:id="rId26"/>
    <p:sldId id="295" r:id="rId27"/>
    <p:sldId id="1924" r:id="rId28"/>
    <p:sldId id="1935" r:id="rId29"/>
    <p:sldId id="1592" r:id="rId30"/>
    <p:sldId id="1797" r:id="rId31"/>
    <p:sldId id="1775" r:id="rId32"/>
    <p:sldId id="1777" r:id="rId33"/>
    <p:sldId id="1778" r:id="rId34"/>
    <p:sldId id="1779" r:id="rId35"/>
    <p:sldId id="1749" r:id="rId36"/>
    <p:sldId id="1784" r:id="rId37"/>
    <p:sldId id="1785" r:id="rId38"/>
    <p:sldId id="1809" r:id="rId39"/>
    <p:sldId id="1814" r:id="rId40"/>
    <p:sldId id="1795" r:id="rId41"/>
    <p:sldId id="1810" r:id="rId42"/>
    <p:sldId id="1786" r:id="rId43"/>
    <p:sldId id="1787" r:id="rId44"/>
    <p:sldId id="1811" r:id="rId45"/>
    <p:sldId id="1812" r:id="rId46"/>
    <p:sldId id="1789" r:id="rId47"/>
    <p:sldId id="1931" r:id="rId48"/>
    <p:sldId id="296" r:id="rId49"/>
    <p:sldId id="1933" r:id="rId50"/>
    <p:sldId id="297" r:id="rId51"/>
    <p:sldId id="299" r:id="rId52"/>
    <p:sldId id="300" r:id="rId53"/>
    <p:sldId id="301" r:id="rId54"/>
    <p:sldId id="1936" r:id="rId55"/>
    <p:sldId id="1937" r:id="rId5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721"/>
    <p:restoredTop sz="95853"/>
  </p:normalViewPr>
  <p:slideViewPr>
    <p:cSldViewPr snapToGrid="0">
      <p:cViewPr varScale="1">
        <p:scale>
          <a:sx n="111" d="100"/>
          <a:sy n="111" d="100"/>
        </p:scale>
        <p:origin x="400" y="2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FD578-F1EE-7D42-8040-3D7D3D18227E}" type="datetimeFigureOut">
              <a:rPr lang="nl-BE" smtClean="0"/>
              <a:t>22/11/2023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F2C80-A615-C448-AA2C-D67399397047}" type="slidenum">
              <a:rPr lang="nl-BE" smtClean="0"/>
              <a:t>‹nr.›</a:t>
            </a:fld>
            <a:endParaRPr lang="nl-BE"/>
          </a:p>
        </p:txBody>
      </p:sp>
    </p:spTree>
    <p:extLst>
      <p:ext uri="{BB962C8B-B14F-4D97-AF65-F5344CB8AC3E}">
        <p14:creationId xmlns:p14="http://schemas.microsoft.com/office/powerpoint/2010/main" val="405107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Verandering is vooral lastig als het gaat over </a:t>
            </a:r>
            <a:r>
              <a:rPr lang="nl-BE" b="1" dirty="0"/>
              <a:t>fundamentele veranderingen </a:t>
            </a:r>
            <a:r>
              <a:rPr lang="nl-BE" dirty="0"/>
              <a:t>waarbij zekerheden wegvallen. Je fundamenten worden aangetast, weggeveegd of in vraag gesteld (vb. scheiding, relatiebreuk, chronische ziekte, overlijden, …)  </a:t>
            </a:r>
          </a:p>
          <a:p>
            <a:endParaRPr lang="nl-NL" dirty="0"/>
          </a:p>
          <a:p>
            <a:r>
              <a:rPr lang="nl-BE" dirty="0"/>
              <a:t>VRAAG: </a:t>
            </a:r>
            <a:r>
              <a:rPr lang="nl-BE" b="1" dirty="0"/>
              <a:t>Hebben jullie voorbeelden van fundamentele veranderingen?</a:t>
            </a:r>
            <a:endParaRPr lang="nl-BE" dirty="0"/>
          </a:p>
          <a:p>
            <a:endParaRPr lang="nl-BE" dirty="0"/>
          </a:p>
          <a:p>
            <a:r>
              <a:rPr lang="nl-BE" dirty="0"/>
              <a:t>Er is een </a:t>
            </a:r>
            <a:r>
              <a:rPr lang="nl-BE" b="1" dirty="0"/>
              <a:t>groot verschil </a:t>
            </a:r>
            <a:r>
              <a:rPr lang="nl-BE" b="0" dirty="0"/>
              <a:t>tussen een verandering...</a:t>
            </a:r>
          </a:p>
          <a:p>
            <a:r>
              <a:rPr lang="nl-BE" dirty="0"/>
              <a:t>&gt; </a:t>
            </a:r>
            <a:r>
              <a:rPr lang="nl-BE" b="1" dirty="0"/>
              <a:t>waar je wel voor kiest </a:t>
            </a:r>
            <a:r>
              <a:rPr lang="nl-BE" b="0" dirty="0"/>
              <a:t>(</a:t>
            </a:r>
            <a:r>
              <a:rPr lang="nl-BE" dirty="0" err="1"/>
              <a:t>vb</a:t>
            </a:r>
            <a:r>
              <a:rPr lang="nl-BE" dirty="0"/>
              <a:t> trouwen, huis kopen, kinderen, zelf v werk veranderen, …)</a:t>
            </a:r>
            <a:endParaRPr lang="en-US" dirty="0"/>
          </a:p>
          <a:p>
            <a:r>
              <a:rPr lang="nl-BE" dirty="0"/>
              <a:t>&gt; </a:t>
            </a:r>
            <a:r>
              <a:rPr lang="nl-BE" b="1" dirty="0"/>
              <a:t>waar je NIET voor kiest</a:t>
            </a:r>
            <a:r>
              <a:rPr lang="nl-BE" dirty="0"/>
              <a:t>, dat opgelegd is (</a:t>
            </a:r>
            <a:r>
              <a:rPr lang="nl-BE" dirty="0" err="1"/>
              <a:t>vb</a:t>
            </a:r>
            <a:r>
              <a:rPr lang="nl-BE" dirty="0"/>
              <a:t> ziekte, sterven, ontslag, natuurramp, pandemie, …) </a:t>
            </a:r>
            <a:endParaRPr lang="en-US" dirty="0"/>
          </a:p>
          <a:p>
            <a:endParaRPr lang="nl-BE" dirty="0"/>
          </a:p>
          <a:p>
            <a:r>
              <a:rPr lang="nl-BE" dirty="0"/>
              <a:t>Enerzijds is verandering iets heel natuurlijk en anderzijds voelen we vaak </a:t>
            </a:r>
            <a:r>
              <a:rPr lang="nl-BE" b="1" dirty="0"/>
              <a:t>weerstand </a:t>
            </a:r>
            <a:r>
              <a:rPr lang="nl-BE" b="1" dirty="0" err="1"/>
              <a:t>tov</a:t>
            </a:r>
            <a:r>
              <a:rPr lang="nl-BE" b="1" dirty="0"/>
              <a:t> verandering</a:t>
            </a:r>
            <a:r>
              <a:rPr lang="nl-BE" dirty="0"/>
              <a:t>.</a:t>
            </a:r>
          </a:p>
          <a:p>
            <a:r>
              <a:rPr lang="nl-BE" dirty="0"/>
              <a:t>Dit is heel normaal want zit in onze genen. Heeft te maken met ons </a:t>
            </a:r>
            <a:r>
              <a:rPr lang="nl-BE" b="1" dirty="0"/>
              <a:t>overlevingsinstinct</a:t>
            </a:r>
            <a:r>
              <a:rPr lang="nl-BE" dirty="0"/>
              <a:t> als primitieve mens.</a:t>
            </a:r>
          </a:p>
          <a:p>
            <a:endParaRPr lang="nl-BE" dirty="0"/>
          </a:p>
          <a:p>
            <a:endParaRPr lang="en-US" dirty="0">
              <a:ea typeface="Calibri"/>
              <a:cs typeface="Calibri"/>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15</a:t>
            </a:fld>
            <a:endParaRPr lang="nl-BE"/>
          </a:p>
        </p:txBody>
      </p:sp>
    </p:spTree>
    <p:extLst>
      <p:ext uri="{BB962C8B-B14F-4D97-AF65-F5344CB8AC3E}">
        <p14:creationId xmlns:p14="http://schemas.microsoft.com/office/powerpoint/2010/main" val="387528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je energievreters</a:t>
            </a:r>
            <a:r>
              <a:rPr lang="nl-NL" baseline="0" dirty="0"/>
              <a:t> op. Zijn ze uit te bannen of op te lossen?</a:t>
            </a:r>
          </a:p>
          <a:p>
            <a:endParaRPr lang="nl-NL" baseline="0" dirty="0"/>
          </a:p>
          <a:p>
            <a:r>
              <a:rPr lang="nl-NL" baseline="0" dirty="0"/>
              <a:t>Beantwoord vervolgens de volgende vragen:</a:t>
            </a:r>
          </a:p>
          <a:p>
            <a:pPr marL="171124" indent="-171124">
              <a:buFontTx/>
              <a:buChar char="-"/>
            </a:pPr>
            <a:r>
              <a:rPr lang="nl-NL" baseline="0" dirty="0"/>
              <a:t>Zet jij voldoende energiebronnen in om balans te geven tegen de dingen die je energie kosten?</a:t>
            </a:r>
          </a:p>
          <a:p>
            <a:pPr marL="171124" indent="-171124">
              <a:buFontTx/>
              <a:buChar char="-"/>
            </a:pPr>
            <a:r>
              <a:rPr lang="nl-NL" baseline="0" dirty="0"/>
              <a:t>Wat zou je hierin kunnen verbeteren?</a:t>
            </a:r>
            <a:endParaRPr lang="nl-BE" dirty="0"/>
          </a:p>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38</a:t>
            </a:fld>
            <a:endParaRPr lang="nl-BE" dirty="0"/>
          </a:p>
        </p:txBody>
      </p:sp>
    </p:spTree>
    <p:extLst>
      <p:ext uri="{BB962C8B-B14F-4D97-AF65-F5344CB8AC3E}">
        <p14:creationId xmlns:p14="http://schemas.microsoft.com/office/powerpoint/2010/main" val="90992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je energievreters</a:t>
            </a:r>
            <a:r>
              <a:rPr lang="nl-NL" baseline="0" dirty="0"/>
              <a:t> op. Zijn ze uit te bannen of op te lossen?</a:t>
            </a:r>
          </a:p>
          <a:p>
            <a:endParaRPr lang="nl-NL" baseline="0" dirty="0"/>
          </a:p>
          <a:p>
            <a:r>
              <a:rPr lang="nl-NL" baseline="0" dirty="0"/>
              <a:t>Beantwoord vervolgens de volgende vragen:</a:t>
            </a:r>
          </a:p>
          <a:p>
            <a:pPr marL="171124" indent="-171124">
              <a:buFontTx/>
              <a:buChar char="-"/>
            </a:pPr>
            <a:r>
              <a:rPr lang="nl-NL" baseline="0" dirty="0"/>
              <a:t>Zet jij voldoende energiebronnen in om balans te geven tegen de dingen die je energie kosten?</a:t>
            </a:r>
          </a:p>
          <a:p>
            <a:pPr marL="171124" indent="-171124">
              <a:buFontTx/>
              <a:buChar char="-"/>
            </a:pPr>
            <a:r>
              <a:rPr lang="nl-NL" baseline="0" dirty="0"/>
              <a:t>Wat zou je hierin kunnen verbeteren?</a:t>
            </a:r>
            <a:endParaRPr lang="nl-BE" dirty="0"/>
          </a:p>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39</a:t>
            </a:fld>
            <a:endParaRPr lang="nl-BE" dirty="0"/>
          </a:p>
        </p:txBody>
      </p:sp>
    </p:spTree>
    <p:extLst>
      <p:ext uri="{BB962C8B-B14F-4D97-AF65-F5344CB8AC3E}">
        <p14:creationId xmlns:p14="http://schemas.microsoft.com/office/powerpoint/2010/main" val="392413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je energievreters</a:t>
            </a:r>
            <a:r>
              <a:rPr lang="nl-NL" baseline="0" dirty="0"/>
              <a:t> op. Zijn ze uit te bannen of op te lossen?</a:t>
            </a:r>
          </a:p>
          <a:p>
            <a:endParaRPr lang="nl-NL" baseline="0" dirty="0"/>
          </a:p>
          <a:p>
            <a:r>
              <a:rPr lang="nl-NL" baseline="0" dirty="0"/>
              <a:t>Beantwoord vervolgens de volgende vragen:</a:t>
            </a:r>
          </a:p>
          <a:p>
            <a:pPr marL="171124" indent="-171124">
              <a:buFontTx/>
              <a:buChar char="-"/>
            </a:pPr>
            <a:r>
              <a:rPr lang="nl-NL" baseline="0" dirty="0"/>
              <a:t>Zet jij voldoende energiebronnen in om balans te geven tegen de dingen die je energie kosten?</a:t>
            </a:r>
          </a:p>
          <a:p>
            <a:pPr marL="171124" indent="-171124">
              <a:buFontTx/>
              <a:buChar char="-"/>
            </a:pPr>
            <a:r>
              <a:rPr lang="nl-NL" baseline="0" dirty="0"/>
              <a:t>Wat zou je hierin kunnen verbeteren?</a:t>
            </a:r>
            <a:endParaRPr lang="nl-BE" dirty="0"/>
          </a:p>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40</a:t>
            </a:fld>
            <a:endParaRPr lang="nl-BE" dirty="0"/>
          </a:p>
        </p:txBody>
      </p:sp>
    </p:spTree>
    <p:extLst>
      <p:ext uri="{BB962C8B-B14F-4D97-AF65-F5344CB8AC3E}">
        <p14:creationId xmlns:p14="http://schemas.microsoft.com/office/powerpoint/2010/main" val="17586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je energievreters</a:t>
            </a:r>
            <a:r>
              <a:rPr lang="nl-NL" baseline="0" dirty="0"/>
              <a:t> op. Zijn ze uit te bannen of op te lossen?</a:t>
            </a:r>
          </a:p>
          <a:p>
            <a:endParaRPr lang="nl-NL" baseline="0" dirty="0"/>
          </a:p>
          <a:p>
            <a:r>
              <a:rPr lang="nl-NL" baseline="0" dirty="0"/>
              <a:t>Beantwoord vervolgens de volgende vragen:</a:t>
            </a:r>
          </a:p>
          <a:p>
            <a:pPr marL="171124" indent="-171124">
              <a:buFontTx/>
              <a:buChar char="-"/>
            </a:pPr>
            <a:r>
              <a:rPr lang="nl-NL" baseline="0" dirty="0"/>
              <a:t>Zet jij voldoende energiebronnen in om balans te geven tegen de dingen die je energie kosten?</a:t>
            </a:r>
          </a:p>
          <a:p>
            <a:pPr marL="171124" indent="-171124">
              <a:buFontTx/>
              <a:buChar char="-"/>
            </a:pPr>
            <a:r>
              <a:rPr lang="nl-NL" baseline="0" dirty="0"/>
              <a:t>Wat zou je hierin kunnen verbeteren?</a:t>
            </a:r>
            <a:endParaRPr lang="nl-BE" dirty="0"/>
          </a:p>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41</a:t>
            </a:fld>
            <a:endParaRPr lang="nl-BE" dirty="0"/>
          </a:p>
        </p:txBody>
      </p:sp>
    </p:spTree>
    <p:extLst>
      <p:ext uri="{BB962C8B-B14F-4D97-AF65-F5344CB8AC3E}">
        <p14:creationId xmlns:p14="http://schemas.microsoft.com/office/powerpoint/2010/main" val="119661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Fins model waarin nagedacht werd over waarom sommige mensen wel en andere mensen niet langer kunnen of willen werken.</a:t>
            </a:r>
          </a:p>
          <a:p>
            <a:r>
              <a:rPr lang="nl-BE" dirty="0"/>
              <a:t>Dit gaat over werkbaarheid, geeft een evenwichtssituatie aan </a:t>
            </a:r>
            <a:r>
              <a:rPr lang="nl-BE" dirty="0" err="1"/>
              <a:t>tss</a:t>
            </a:r>
            <a:r>
              <a:rPr lang="nl-BE" dirty="0"/>
              <a:t> wat iemand aankan in zijn job en wat de verwachtingen zijn in die job. </a:t>
            </a:r>
          </a:p>
          <a:p>
            <a:r>
              <a:rPr lang="nl-BE" dirty="0"/>
              <a:t>Beide elementen veranderen doorheen de tijd waardoor je dit voortdurend moet in de gaten houden.</a:t>
            </a:r>
          </a:p>
          <a:p>
            <a:endParaRPr lang="nl-NL" dirty="0"/>
          </a:p>
          <a:p>
            <a:r>
              <a:rPr lang="nl-BE" b="1" dirty="0">
                <a:solidFill>
                  <a:srgbClr val="FF0000"/>
                </a:solidFill>
              </a:rPr>
              <a:t>Het dak van het huis is het werkvermogen en steunt op vier verdiepingen. Een dak staat pas stevig op een huis als alle verdiepingen in orde zijn. Is een verdieping aan renovatie toe, dan vermindert dit het werkvermogen. Door het huis loopt een trap, want alle verdiepingen zijn onderling verbonden en beïnvloeden elkaar.</a:t>
            </a:r>
          </a:p>
          <a:p>
            <a:endParaRPr lang="nl-BE" b="1" dirty="0">
              <a:solidFill>
                <a:srgbClr val="FF0000"/>
              </a:solidFill>
            </a:endParaRPr>
          </a:p>
          <a:p>
            <a:r>
              <a:rPr lang="nl-BE" b="1" dirty="0">
                <a:solidFill>
                  <a:srgbClr val="FF0000"/>
                </a:solidFill>
              </a:rPr>
              <a:t>1.</a:t>
            </a:r>
            <a:r>
              <a:rPr lang="nl-BE" b="1" baseline="0" dirty="0">
                <a:solidFill>
                  <a:srgbClr val="FF0000"/>
                </a:solidFill>
              </a:rPr>
              <a:t> </a:t>
            </a:r>
            <a:r>
              <a:rPr lang="nl-BE" b="1" dirty="0">
                <a:solidFill>
                  <a:srgbClr val="FF0000"/>
                </a:solidFill>
              </a:rPr>
              <a:t>De begane grond is de basis en bevat de lichamelijke en geestelijke gezondheid.</a:t>
            </a:r>
          </a:p>
          <a:p>
            <a:endParaRPr lang="nl-BE" b="1" dirty="0">
              <a:solidFill>
                <a:srgbClr val="FF0000"/>
              </a:solidFill>
            </a:endParaRPr>
          </a:p>
          <a:p>
            <a:r>
              <a:rPr lang="nl-BE" b="1" dirty="0">
                <a:solidFill>
                  <a:srgbClr val="FF0000"/>
                </a:solidFill>
              </a:rPr>
              <a:t>2.</a:t>
            </a:r>
            <a:r>
              <a:rPr lang="nl-BE" b="1" baseline="0" dirty="0">
                <a:solidFill>
                  <a:srgbClr val="FF0000"/>
                </a:solidFill>
              </a:rPr>
              <a:t> </a:t>
            </a:r>
            <a:r>
              <a:rPr lang="nl-BE" b="1" dirty="0">
                <a:solidFill>
                  <a:srgbClr val="FF0000"/>
                </a:solidFill>
              </a:rPr>
              <a:t>De eerste verdieping omvat de kennis en vaardigheden die men nodig heeft om het werk goed te kunnen doen.</a:t>
            </a:r>
          </a:p>
          <a:p>
            <a:endParaRPr lang="nl-BE" b="1" dirty="0">
              <a:solidFill>
                <a:srgbClr val="FF0000"/>
              </a:solidFill>
            </a:endParaRPr>
          </a:p>
          <a:p>
            <a:r>
              <a:rPr lang="nl-BE" b="1" dirty="0">
                <a:solidFill>
                  <a:srgbClr val="FF0000"/>
                </a:solidFill>
              </a:rPr>
              <a:t>3.</a:t>
            </a:r>
            <a:r>
              <a:rPr lang="nl-BE" b="1" baseline="0" dirty="0">
                <a:solidFill>
                  <a:srgbClr val="FF0000"/>
                </a:solidFill>
              </a:rPr>
              <a:t> </a:t>
            </a:r>
            <a:r>
              <a:rPr lang="nl-BE" b="1" dirty="0">
                <a:solidFill>
                  <a:srgbClr val="FF0000"/>
                </a:solidFill>
              </a:rPr>
              <a:t>De tweede verdieping bestaat uit werkattitude en motivatie. Het gaat hier om waarden die de werknemer drijven, zoals respect, waardering en rechtvaardigheid, maar ook om de band met de organisatie.</a:t>
            </a:r>
          </a:p>
          <a:p>
            <a:endParaRPr lang="nl-BE" b="1" dirty="0">
              <a:solidFill>
                <a:srgbClr val="FF0000"/>
              </a:solidFill>
            </a:endParaRPr>
          </a:p>
          <a:p>
            <a:r>
              <a:rPr lang="nl-BE" b="1" dirty="0">
                <a:solidFill>
                  <a:srgbClr val="FF0000"/>
                </a:solidFill>
              </a:rPr>
              <a:t>4.</a:t>
            </a:r>
            <a:r>
              <a:rPr lang="nl-BE" b="1" baseline="0" dirty="0">
                <a:solidFill>
                  <a:srgbClr val="FF0000"/>
                </a:solidFill>
              </a:rPr>
              <a:t> </a:t>
            </a:r>
            <a:r>
              <a:rPr lang="nl-BE" b="1" dirty="0">
                <a:solidFill>
                  <a:srgbClr val="FF0000"/>
                </a:solidFill>
              </a:rPr>
              <a:t>De derde verdieping ten slotte vertegenwoordigt niet alleen de werkomstandigheden, de inhoud van het werk en de werkeisen. Ook de stijl van leidinggeven, de werklast, de taakverdeling en de manier waarop het bedrijf geleid wordt bepalen mede het werkvermogen van de werknemers.</a:t>
            </a:r>
          </a:p>
          <a:p>
            <a:endParaRPr lang="nl-BE" b="1" dirty="0">
              <a:solidFill>
                <a:srgbClr val="FF0000"/>
              </a:solidFill>
            </a:endParaRPr>
          </a:p>
          <a:p>
            <a:r>
              <a:rPr lang="nl-BE" b="1" dirty="0">
                <a:solidFill>
                  <a:srgbClr val="FF0000"/>
                </a:solidFill>
              </a:rPr>
              <a:t>Een goed werkvermogen krijg je wanneer de begane grond en de eerste twee verdiepingen - die staan voor wat de werknemer kan en wil - in evenwicht zijn met de derde verdieping - die aangeeft wat de organisatie biedt en verlangt.</a:t>
            </a:r>
          </a:p>
          <a:p>
            <a:r>
              <a:rPr lang="nl-BE" dirty="0"/>
              <a:t> </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42</a:t>
            </a:fld>
            <a:endParaRPr lang="nl-BE" dirty="0"/>
          </a:p>
        </p:txBody>
      </p:sp>
    </p:spTree>
    <p:extLst>
      <p:ext uri="{BB962C8B-B14F-4D97-AF65-F5344CB8AC3E}">
        <p14:creationId xmlns:p14="http://schemas.microsoft.com/office/powerpoint/2010/main" val="9710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Fins model waarin nagedacht werd over waarom sommige mensen wel en andere mensen niet langer kunnen of willen werken.</a:t>
            </a:r>
          </a:p>
          <a:p>
            <a:r>
              <a:rPr lang="nl-BE" dirty="0"/>
              <a:t>Dit gaat over werkbaarheid, geeft een evenwichtssituatie aan </a:t>
            </a:r>
            <a:r>
              <a:rPr lang="nl-BE" dirty="0" err="1"/>
              <a:t>tss</a:t>
            </a:r>
            <a:r>
              <a:rPr lang="nl-BE" dirty="0"/>
              <a:t> wat iemand aankan in zijn job en wat de verwachtingen zijn in die job. </a:t>
            </a:r>
          </a:p>
          <a:p>
            <a:r>
              <a:rPr lang="nl-BE" dirty="0"/>
              <a:t>Beide elementen veranderen doorheen de tijd waardoor je dit voortdurend moet in de gaten houden.</a:t>
            </a:r>
          </a:p>
          <a:p>
            <a:endParaRPr lang="nl-NL" dirty="0"/>
          </a:p>
          <a:p>
            <a:r>
              <a:rPr lang="nl-BE" b="1" dirty="0">
                <a:solidFill>
                  <a:srgbClr val="FF0000"/>
                </a:solidFill>
              </a:rPr>
              <a:t>Het dak van het huis is het werkvermogen en steunt op vier verdiepingen. Een dak staat pas stevig op een huis als alle verdiepingen in orde zijn. Is een verdieping aan renovatie toe, dan vermindert dit het werkvermogen. Door het huis loopt een trap, want alle verdiepingen zijn onderling verbonden en beïnvloeden elkaar.</a:t>
            </a:r>
          </a:p>
          <a:p>
            <a:endParaRPr lang="nl-BE" b="1" dirty="0">
              <a:solidFill>
                <a:srgbClr val="FF0000"/>
              </a:solidFill>
            </a:endParaRPr>
          </a:p>
          <a:p>
            <a:r>
              <a:rPr lang="nl-BE" b="1" dirty="0">
                <a:solidFill>
                  <a:srgbClr val="FF0000"/>
                </a:solidFill>
              </a:rPr>
              <a:t>1.</a:t>
            </a:r>
            <a:r>
              <a:rPr lang="nl-BE" b="1" baseline="0" dirty="0">
                <a:solidFill>
                  <a:srgbClr val="FF0000"/>
                </a:solidFill>
              </a:rPr>
              <a:t> </a:t>
            </a:r>
            <a:r>
              <a:rPr lang="nl-BE" b="1" dirty="0">
                <a:solidFill>
                  <a:srgbClr val="FF0000"/>
                </a:solidFill>
              </a:rPr>
              <a:t>De begane grond is de basis en bevat de lichamelijke en geestelijke gezondheid.</a:t>
            </a:r>
          </a:p>
          <a:p>
            <a:endParaRPr lang="nl-BE" b="1" dirty="0">
              <a:solidFill>
                <a:srgbClr val="FF0000"/>
              </a:solidFill>
            </a:endParaRPr>
          </a:p>
          <a:p>
            <a:r>
              <a:rPr lang="nl-BE" b="1" dirty="0">
                <a:solidFill>
                  <a:srgbClr val="FF0000"/>
                </a:solidFill>
              </a:rPr>
              <a:t>2.</a:t>
            </a:r>
            <a:r>
              <a:rPr lang="nl-BE" b="1" baseline="0" dirty="0">
                <a:solidFill>
                  <a:srgbClr val="FF0000"/>
                </a:solidFill>
              </a:rPr>
              <a:t> </a:t>
            </a:r>
            <a:r>
              <a:rPr lang="nl-BE" b="1" dirty="0">
                <a:solidFill>
                  <a:srgbClr val="FF0000"/>
                </a:solidFill>
              </a:rPr>
              <a:t>De eerste verdieping omvat de kennis en vaardigheden die men nodig heeft om het werk goed te kunnen doen.</a:t>
            </a:r>
          </a:p>
          <a:p>
            <a:endParaRPr lang="nl-BE" b="1" dirty="0">
              <a:solidFill>
                <a:srgbClr val="FF0000"/>
              </a:solidFill>
            </a:endParaRPr>
          </a:p>
          <a:p>
            <a:r>
              <a:rPr lang="nl-BE" b="1" dirty="0">
                <a:solidFill>
                  <a:srgbClr val="FF0000"/>
                </a:solidFill>
              </a:rPr>
              <a:t>3.</a:t>
            </a:r>
            <a:r>
              <a:rPr lang="nl-BE" b="1" baseline="0" dirty="0">
                <a:solidFill>
                  <a:srgbClr val="FF0000"/>
                </a:solidFill>
              </a:rPr>
              <a:t> </a:t>
            </a:r>
            <a:r>
              <a:rPr lang="nl-BE" b="1" dirty="0">
                <a:solidFill>
                  <a:srgbClr val="FF0000"/>
                </a:solidFill>
              </a:rPr>
              <a:t>De tweede verdieping bestaat uit werkattitude en motivatie. Het gaat hier om waarden die de werknemer drijven, zoals respect, waardering en rechtvaardigheid, maar ook om de band met de organisatie.</a:t>
            </a:r>
          </a:p>
          <a:p>
            <a:endParaRPr lang="nl-BE" b="1" dirty="0">
              <a:solidFill>
                <a:srgbClr val="FF0000"/>
              </a:solidFill>
            </a:endParaRPr>
          </a:p>
          <a:p>
            <a:r>
              <a:rPr lang="nl-BE" b="1" dirty="0">
                <a:solidFill>
                  <a:srgbClr val="FF0000"/>
                </a:solidFill>
              </a:rPr>
              <a:t>4.</a:t>
            </a:r>
            <a:r>
              <a:rPr lang="nl-BE" b="1" baseline="0" dirty="0">
                <a:solidFill>
                  <a:srgbClr val="FF0000"/>
                </a:solidFill>
              </a:rPr>
              <a:t> </a:t>
            </a:r>
            <a:r>
              <a:rPr lang="nl-BE" b="1" dirty="0">
                <a:solidFill>
                  <a:srgbClr val="FF0000"/>
                </a:solidFill>
              </a:rPr>
              <a:t>De derde verdieping ten slotte vertegenwoordigt niet alleen de werkomstandigheden, de inhoud van het werk en de werkeisen. Ook de stijl van leidinggeven, de werklast, de taakverdeling en de manier waarop het bedrijf geleid wordt bepalen mede het werkvermogen van de werknemers.</a:t>
            </a:r>
          </a:p>
          <a:p>
            <a:endParaRPr lang="nl-BE" b="1" dirty="0">
              <a:solidFill>
                <a:srgbClr val="FF0000"/>
              </a:solidFill>
            </a:endParaRPr>
          </a:p>
          <a:p>
            <a:r>
              <a:rPr lang="nl-BE" b="1" dirty="0">
                <a:solidFill>
                  <a:srgbClr val="FF0000"/>
                </a:solidFill>
              </a:rPr>
              <a:t>Een goed werkvermogen krijg je wanneer de begane grond en de eerste twee verdiepingen - die staan voor wat de werknemer kan en wil - in evenwicht zijn met de derde verdieping - die aangeeft wat de organisatie biedt en verlangt.</a:t>
            </a:r>
          </a:p>
          <a:p>
            <a:r>
              <a:rPr lang="nl-BE" dirty="0"/>
              <a:t> </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43</a:t>
            </a:fld>
            <a:endParaRPr lang="nl-BE" dirty="0"/>
          </a:p>
        </p:txBody>
      </p:sp>
    </p:spTree>
    <p:extLst>
      <p:ext uri="{BB962C8B-B14F-4D97-AF65-F5344CB8AC3E}">
        <p14:creationId xmlns:p14="http://schemas.microsoft.com/office/powerpoint/2010/main" val="323831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44</a:t>
            </a:fld>
            <a:endParaRPr lang="nl-BE" dirty="0"/>
          </a:p>
        </p:txBody>
      </p:sp>
    </p:spTree>
    <p:extLst>
      <p:ext uri="{BB962C8B-B14F-4D97-AF65-F5344CB8AC3E}">
        <p14:creationId xmlns:p14="http://schemas.microsoft.com/office/powerpoint/2010/main" val="4020141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45</a:t>
            </a:fld>
            <a:endParaRPr lang="nl-BE" dirty="0"/>
          </a:p>
        </p:txBody>
      </p:sp>
    </p:spTree>
    <p:extLst>
      <p:ext uri="{BB962C8B-B14F-4D97-AF65-F5344CB8AC3E}">
        <p14:creationId xmlns:p14="http://schemas.microsoft.com/office/powerpoint/2010/main" val="136059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46</a:t>
            </a:fld>
            <a:endParaRPr lang="nl-BE" dirty="0"/>
          </a:p>
        </p:txBody>
      </p:sp>
    </p:spTree>
    <p:extLst>
      <p:ext uri="{BB962C8B-B14F-4D97-AF65-F5344CB8AC3E}">
        <p14:creationId xmlns:p14="http://schemas.microsoft.com/office/powerpoint/2010/main" val="1489351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Soepel omgaan met verandering heeft te maken met </a:t>
            </a:r>
            <a:r>
              <a:rPr lang="nl-BE" b="1" dirty="0"/>
              <a:t>veerkracht </a:t>
            </a:r>
            <a:r>
              <a:rPr lang="nl-BE" dirty="0"/>
              <a:t>of </a:t>
            </a:r>
            <a:r>
              <a:rPr lang="nl-BE" b="1" dirty="0"/>
              <a:t>wendbaarheid</a:t>
            </a:r>
            <a:endParaRPr lang="nl-NL" b="1"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47</a:t>
            </a:fld>
            <a:endParaRPr lang="nl-BE"/>
          </a:p>
        </p:txBody>
      </p:sp>
    </p:spTree>
    <p:extLst>
      <p:ext uri="{BB962C8B-B14F-4D97-AF65-F5344CB8AC3E}">
        <p14:creationId xmlns:p14="http://schemas.microsoft.com/office/powerpoint/2010/main" val="2029961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29</a:t>
            </a:fld>
            <a:endParaRPr lang="nl-BE" dirty="0"/>
          </a:p>
        </p:txBody>
      </p:sp>
    </p:spTree>
    <p:extLst>
      <p:ext uri="{BB962C8B-B14F-4D97-AF65-F5344CB8AC3E}">
        <p14:creationId xmlns:p14="http://schemas.microsoft.com/office/powerpoint/2010/main" val="161390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Schrijf je energievreters</a:t>
            </a:r>
            <a:r>
              <a:rPr lang="nl-NL" baseline="0" dirty="0"/>
              <a:t> op. Zijn ze uit te bannen of op te lossen?</a:t>
            </a:r>
          </a:p>
          <a:p>
            <a:endParaRPr lang="nl-NL" baseline="0" dirty="0"/>
          </a:p>
          <a:p>
            <a:r>
              <a:rPr lang="nl-NL" baseline="0" dirty="0"/>
              <a:t>Beantwoord vervolgens de volgende vragen:</a:t>
            </a:r>
          </a:p>
          <a:p>
            <a:pPr marL="171124" indent="-171124">
              <a:buFontTx/>
              <a:buChar char="-"/>
            </a:pPr>
            <a:r>
              <a:rPr lang="nl-NL" baseline="0" dirty="0"/>
              <a:t>Zet jij voldoende energiebronnen in om balans te geven tegen de dingen die je energie kosten?</a:t>
            </a:r>
          </a:p>
          <a:p>
            <a:pPr marL="171124" indent="-171124">
              <a:buFontTx/>
              <a:buChar char="-"/>
            </a:pPr>
            <a:r>
              <a:rPr lang="nl-NL" baseline="0" dirty="0"/>
              <a:t>Wat zou je hierin kunnen verbeteren?</a:t>
            </a:r>
            <a:endParaRPr lang="nl-BE" dirty="0"/>
          </a:p>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30</a:t>
            </a:fld>
            <a:endParaRPr lang="nl-BE" dirty="0"/>
          </a:p>
        </p:txBody>
      </p:sp>
    </p:spTree>
    <p:extLst>
      <p:ext uri="{BB962C8B-B14F-4D97-AF65-F5344CB8AC3E}">
        <p14:creationId xmlns:p14="http://schemas.microsoft.com/office/powerpoint/2010/main" val="381952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31</a:t>
            </a:fld>
            <a:endParaRPr lang="nl-BE" dirty="0"/>
          </a:p>
        </p:txBody>
      </p:sp>
    </p:spTree>
    <p:extLst>
      <p:ext uri="{BB962C8B-B14F-4D97-AF65-F5344CB8AC3E}">
        <p14:creationId xmlns:p14="http://schemas.microsoft.com/office/powerpoint/2010/main" val="23448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Jij bent zelf verantwoordelijk voor</a:t>
            </a:r>
            <a:r>
              <a:rPr lang="nl-NL" baseline="0" dirty="0"/>
              <a:t> je eigen loopbaan</a:t>
            </a:r>
            <a:endParaRPr lang="nl-BE" dirty="0"/>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32</a:t>
            </a:fld>
            <a:endParaRPr lang="nl-BE" dirty="0"/>
          </a:p>
        </p:txBody>
      </p:sp>
    </p:spTree>
    <p:extLst>
      <p:ext uri="{BB962C8B-B14F-4D97-AF65-F5344CB8AC3E}">
        <p14:creationId xmlns:p14="http://schemas.microsoft.com/office/powerpoint/2010/main" val="1160298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Fins model waarin nagedacht werd over waarom sommige mensen wel en andere mensen niet langer kunnen of willen werken.</a:t>
            </a:r>
          </a:p>
          <a:p>
            <a:r>
              <a:rPr lang="nl-BE" dirty="0"/>
              <a:t>Dit gaat over werkbaarheid, geeft een evenwichtssituatie aan </a:t>
            </a:r>
            <a:r>
              <a:rPr lang="nl-BE" dirty="0" err="1"/>
              <a:t>tss</a:t>
            </a:r>
            <a:r>
              <a:rPr lang="nl-BE" dirty="0"/>
              <a:t> wat iemand aankan in zijn job en wat de verwachtingen zijn in die job. </a:t>
            </a:r>
          </a:p>
          <a:p>
            <a:r>
              <a:rPr lang="nl-BE" dirty="0"/>
              <a:t>Beide elementen veranderen doorheen de tijd waardoor je dit voortdurend moet in de gaten houden.</a:t>
            </a:r>
          </a:p>
          <a:p>
            <a:endParaRPr lang="nl-NL" dirty="0"/>
          </a:p>
          <a:p>
            <a:r>
              <a:rPr lang="nl-BE" b="1" dirty="0">
                <a:solidFill>
                  <a:srgbClr val="FF0000"/>
                </a:solidFill>
              </a:rPr>
              <a:t>Het dak van het huis is het werkvermogen en steunt op vier verdiepingen. Een dak staat pas stevig op een huis als alle verdiepingen in orde zijn. Is een verdieping aan renovatie toe, dan vermindert dit het werkvermogen. Door het huis loopt een trap, want alle verdiepingen zijn onderling verbonden en beïnvloeden elkaar.</a:t>
            </a:r>
          </a:p>
          <a:p>
            <a:endParaRPr lang="nl-BE" b="1" dirty="0">
              <a:solidFill>
                <a:srgbClr val="FF0000"/>
              </a:solidFill>
            </a:endParaRPr>
          </a:p>
          <a:p>
            <a:r>
              <a:rPr lang="nl-BE" b="1" dirty="0">
                <a:solidFill>
                  <a:srgbClr val="FF0000"/>
                </a:solidFill>
              </a:rPr>
              <a:t>1.</a:t>
            </a:r>
            <a:r>
              <a:rPr lang="nl-BE" b="1" baseline="0" dirty="0">
                <a:solidFill>
                  <a:srgbClr val="FF0000"/>
                </a:solidFill>
              </a:rPr>
              <a:t> </a:t>
            </a:r>
            <a:r>
              <a:rPr lang="nl-BE" b="1" dirty="0">
                <a:solidFill>
                  <a:srgbClr val="FF0000"/>
                </a:solidFill>
              </a:rPr>
              <a:t>De begane grond is de basis en bevat de lichamelijke en geestelijke gezondheid.</a:t>
            </a:r>
          </a:p>
          <a:p>
            <a:endParaRPr lang="nl-BE" b="1" dirty="0">
              <a:solidFill>
                <a:srgbClr val="FF0000"/>
              </a:solidFill>
            </a:endParaRPr>
          </a:p>
          <a:p>
            <a:r>
              <a:rPr lang="nl-BE" b="1" dirty="0">
                <a:solidFill>
                  <a:srgbClr val="FF0000"/>
                </a:solidFill>
              </a:rPr>
              <a:t>2.</a:t>
            </a:r>
            <a:r>
              <a:rPr lang="nl-BE" b="1" baseline="0" dirty="0">
                <a:solidFill>
                  <a:srgbClr val="FF0000"/>
                </a:solidFill>
              </a:rPr>
              <a:t> </a:t>
            </a:r>
            <a:r>
              <a:rPr lang="nl-BE" b="1" dirty="0">
                <a:solidFill>
                  <a:srgbClr val="FF0000"/>
                </a:solidFill>
              </a:rPr>
              <a:t>De eerste verdieping omvat de kennis en vaardigheden die men nodig heeft om het werk goed te kunnen doen.</a:t>
            </a:r>
          </a:p>
          <a:p>
            <a:endParaRPr lang="nl-BE" b="1" dirty="0">
              <a:solidFill>
                <a:srgbClr val="FF0000"/>
              </a:solidFill>
            </a:endParaRPr>
          </a:p>
          <a:p>
            <a:r>
              <a:rPr lang="nl-BE" b="1" dirty="0">
                <a:solidFill>
                  <a:srgbClr val="FF0000"/>
                </a:solidFill>
              </a:rPr>
              <a:t>3.</a:t>
            </a:r>
            <a:r>
              <a:rPr lang="nl-BE" b="1" baseline="0" dirty="0">
                <a:solidFill>
                  <a:srgbClr val="FF0000"/>
                </a:solidFill>
              </a:rPr>
              <a:t> </a:t>
            </a:r>
            <a:r>
              <a:rPr lang="nl-BE" b="1" dirty="0">
                <a:solidFill>
                  <a:srgbClr val="FF0000"/>
                </a:solidFill>
              </a:rPr>
              <a:t>De tweede verdieping bestaat uit werkattitude en motivatie. Het gaat hier om waarden die de werknemer drijven, zoals respect, waardering en rechtvaardigheid, maar ook om de band met de organisatie.</a:t>
            </a:r>
          </a:p>
          <a:p>
            <a:endParaRPr lang="nl-BE" b="1" dirty="0">
              <a:solidFill>
                <a:srgbClr val="FF0000"/>
              </a:solidFill>
            </a:endParaRPr>
          </a:p>
          <a:p>
            <a:r>
              <a:rPr lang="nl-BE" b="1" dirty="0">
                <a:solidFill>
                  <a:srgbClr val="FF0000"/>
                </a:solidFill>
              </a:rPr>
              <a:t>4.</a:t>
            </a:r>
            <a:r>
              <a:rPr lang="nl-BE" b="1" baseline="0" dirty="0">
                <a:solidFill>
                  <a:srgbClr val="FF0000"/>
                </a:solidFill>
              </a:rPr>
              <a:t> </a:t>
            </a:r>
            <a:r>
              <a:rPr lang="nl-BE" b="1" dirty="0">
                <a:solidFill>
                  <a:srgbClr val="FF0000"/>
                </a:solidFill>
              </a:rPr>
              <a:t>De derde verdieping ten slotte vertegenwoordigt niet alleen de werkomstandigheden, de inhoud van het werk en de werkeisen. Ook de stijl van leidinggeven, de werklast, de taakverdeling en de manier waarop het bedrijf geleid wordt bepalen mede het werkvermogen van de werknemers.</a:t>
            </a:r>
          </a:p>
          <a:p>
            <a:endParaRPr lang="nl-BE" b="1" dirty="0">
              <a:solidFill>
                <a:srgbClr val="FF0000"/>
              </a:solidFill>
            </a:endParaRPr>
          </a:p>
          <a:p>
            <a:r>
              <a:rPr lang="nl-BE" b="1" dirty="0">
                <a:solidFill>
                  <a:srgbClr val="FF0000"/>
                </a:solidFill>
              </a:rPr>
              <a:t>Een goed werkvermogen krijg je wanneer de begane grond en de eerste twee verdiepingen - die staan voor wat de werknemer kan en wil - in evenwicht zijn met de derde verdieping - die aangeeft wat de organisatie biedt en verlangt.</a:t>
            </a:r>
          </a:p>
          <a:p>
            <a:r>
              <a:rPr lang="nl-BE" dirty="0"/>
              <a:t> </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33</a:t>
            </a:fld>
            <a:endParaRPr lang="nl-BE" dirty="0"/>
          </a:p>
        </p:txBody>
      </p:sp>
    </p:spTree>
    <p:extLst>
      <p:ext uri="{BB962C8B-B14F-4D97-AF65-F5344CB8AC3E}">
        <p14:creationId xmlns:p14="http://schemas.microsoft.com/office/powerpoint/2010/main" val="201743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Wat is werkvermogen?</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34</a:t>
            </a:fld>
            <a:endParaRPr lang="nl-BE" dirty="0"/>
          </a:p>
        </p:txBody>
      </p:sp>
    </p:spTree>
    <p:extLst>
      <p:ext uri="{BB962C8B-B14F-4D97-AF65-F5344CB8AC3E}">
        <p14:creationId xmlns:p14="http://schemas.microsoft.com/office/powerpoint/2010/main" val="169222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Gebruik ook “Opsporen van ongezonde leef-en</a:t>
            </a:r>
            <a:r>
              <a:rPr lang="nl-NL" baseline="0" dirty="0"/>
              <a:t> werkgewoonten” van loopbaanbegeleiding.</a:t>
            </a:r>
          </a:p>
          <a:p>
            <a:r>
              <a:rPr lang="nl-NL" baseline="0" dirty="0"/>
              <a:t>Je kan discussie openen over gezond eten: hoe neem je ontbijt? Sta je op tijd op en zit je rustig aan tafel? Enkel kop koffie of fruit en muesli? Ik ontbijt niet en smeer boterham voor in de auto, </a:t>
            </a:r>
            <a:r>
              <a:rPr lang="nl-NL" baseline="0" dirty="0" err="1"/>
              <a:t>enz</a:t>
            </a:r>
            <a:r>
              <a:rPr lang="nl-NL" baseline="0" dirty="0"/>
              <a:t>… Wat is gezond?</a:t>
            </a:r>
            <a:endParaRPr lang="nl-BE" dirty="0"/>
          </a:p>
          <a:p>
            <a:endParaRPr lang="nl-BE" dirty="0"/>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36</a:t>
            </a:fld>
            <a:endParaRPr lang="nl-BE" dirty="0"/>
          </a:p>
        </p:txBody>
      </p:sp>
    </p:spTree>
    <p:extLst>
      <p:ext uri="{BB962C8B-B14F-4D97-AF65-F5344CB8AC3E}">
        <p14:creationId xmlns:p14="http://schemas.microsoft.com/office/powerpoint/2010/main" val="12731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Fins model waarin nagedacht werd over waarom sommige mensen wel en andere mensen niet langer kunnen of willen werken.</a:t>
            </a:r>
          </a:p>
          <a:p>
            <a:r>
              <a:rPr lang="nl-BE" dirty="0"/>
              <a:t>Dit gaat over werkbaarheid, geeft een evenwichtssituatie aan </a:t>
            </a:r>
            <a:r>
              <a:rPr lang="nl-BE" dirty="0" err="1"/>
              <a:t>tss</a:t>
            </a:r>
            <a:r>
              <a:rPr lang="nl-BE" dirty="0"/>
              <a:t> wat iemand aankan in zijn job en wat de verwachtingen zijn in die job. </a:t>
            </a:r>
          </a:p>
          <a:p>
            <a:r>
              <a:rPr lang="nl-BE" dirty="0"/>
              <a:t>Beide elementen veranderen doorheen de tijd waardoor je dit voortdurend moet in de gaten houden.</a:t>
            </a:r>
          </a:p>
          <a:p>
            <a:endParaRPr lang="nl-NL" dirty="0"/>
          </a:p>
          <a:p>
            <a:r>
              <a:rPr lang="nl-BE" b="1" dirty="0">
                <a:solidFill>
                  <a:srgbClr val="FF0000"/>
                </a:solidFill>
              </a:rPr>
              <a:t>Het dak van het huis is het werkvermogen en steunt op vier verdiepingen. Een dak staat pas stevig op een huis als alle verdiepingen in orde zijn. Is een verdieping aan renovatie toe, dan vermindert dit het werkvermogen. Door het huis loopt een trap, want alle verdiepingen zijn onderling verbonden en beïnvloeden elkaar.</a:t>
            </a:r>
          </a:p>
          <a:p>
            <a:endParaRPr lang="nl-BE" b="1" dirty="0">
              <a:solidFill>
                <a:srgbClr val="FF0000"/>
              </a:solidFill>
            </a:endParaRPr>
          </a:p>
          <a:p>
            <a:r>
              <a:rPr lang="nl-BE" b="1" dirty="0">
                <a:solidFill>
                  <a:srgbClr val="FF0000"/>
                </a:solidFill>
              </a:rPr>
              <a:t>1.</a:t>
            </a:r>
            <a:r>
              <a:rPr lang="nl-BE" b="1" baseline="0" dirty="0">
                <a:solidFill>
                  <a:srgbClr val="FF0000"/>
                </a:solidFill>
              </a:rPr>
              <a:t> </a:t>
            </a:r>
            <a:r>
              <a:rPr lang="nl-BE" b="1" dirty="0">
                <a:solidFill>
                  <a:srgbClr val="FF0000"/>
                </a:solidFill>
              </a:rPr>
              <a:t>De begane grond is de basis en bevat de lichamelijke en geestelijke gezondheid.</a:t>
            </a:r>
          </a:p>
          <a:p>
            <a:endParaRPr lang="nl-BE" b="1" dirty="0">
              <a:solidFill>
                <a:srgbClr val="FF0000"/>
              </a:solidFill>
            </a:endParaRPr>
          </a:p>
          <a:p>
            <a:r>
              <a:rPr lang="nl-BE" b="1" dirty="0">
                <a:solidFill>
                  <a:srgbClr val="FF0000"/>
                </a:solidFill>
              </a:rPr>
              <a:t>2.</a:t>
            </a:r>
            <a:r>
              <a:rPr lang="nl-BE" b="1" baseline="0" dirty="0">
                <a:solidFill>
                  <a:srgbClr val="FF0000"/>
                </a:solidFill>
              </a:rPr>
              <a:t> </a:t>
            </a:r>
            <a:r>
              <a:rPr lang="nl-BE" b="1" dirty="0">
                <a:solidFill>
                  <a:srgbClr val="FF0000"/>
                </a:solidFill>
              </a:rPr>
              <a:t>De eerste verdieping omvat de kennis en vaardigheden die men nodig heeft om het werk goed te kunnen doen.</a:t>
            </a:r>
          </a:p>
          <a:p>
            <a:endParaRPr lang="nl-BE" b="1" dirty="0">
              <a:solidFill>
                <a:srgbClr val="FF0000"/>
              </a:solidFill>
            </a:endParaRPr>
          </a:p>
          <a:p>
            <a:r>
              <a:rPr lang="nl-BE" b="1" dirty="0">
                <a:solidFill>
                  <a:srgbClr val="FF0000"/>
                </a:solidFill>
              </a:rPr>
              <a:t>3.</a:t>
            </a:r>
            <a:r>
              <a:rPr lang="nl-BE" b="1" baseline="0" dirty="0">
                <a:solidFill>
                  <a:srgbClr val="FF0000"/>
                </a:solidFill>
              </a:rPr>
              <a:t> </a:t>
            </a:r>
            <a:r>
              <a:rPr lang="nl-BE" b="1" dirty="0">
                <a:solidFill>
                  <a:srgbClr val="FF0000"/>
                </a:solidFill>
              </a:rPr>
              <a:t>De tweede verdieping bestaat uit werkattitude en motivatie. Het gaat hier om waarden die de werknemer drijven, zoals respect, waardering en rechtvaardigheid, maar ook om de band met de organisatie.</a:t>
            </a:r>
          </a:p>
          <a:p>
            <a:endParaRPr lang="nl-BE" b="1" dirty="0">
              <a:solidFill>
                <a:srgbClr val="FF0000"/>
              </a:solidFill>
            </a:endParaRPr>
          </a:p>
          <a:p>
            <a:r>
              <a:rPr lang="nl-BE" b="1" dirty="0">
                <a:solidFill>
                  <a:srgbClr val="FF0000"/>
                </a:solidFill>
              </a:rPr>
              <a:t>4.</a:t>
            </a:r>
            <a:r>
              <a:rPr lang="nl-BE" b="1" baseline="0" dirty="0">
                <a:solidFill>
                  <a:srgbClr val="FF0000"/>
                </a:solidFill>
              </a:rPr>
              <a:t> </a:t>
            </a:r>
            <a:r>
              <a:rPr lang="nl-BE" b="1" dirty="0">
                <a:solidFill>
                  <a:srgbClr val="FF0000"/>
                </a:solidFill>
              </a:rPr>
              <a:t>De derde verdieping ten slotte vertegenwoordigt niet alleen de werkomstandigheden, de inhoud van het werk en de werkeisen. Ook de stijl van leidinggeven, de werklast, de taakverdeling en de manier waarop het bedrijf geleid wordt bepalen mede het werkvermogen van de werknemers.</a:t>
            </a:r>
          </a:p>
          <a:p>
            <a:endParaRPr lang="nl-BE" b="1" dirty="0">
              <a:solidFill>
                <a:srgbClr val="FF0000"/>
              </a:solidFill>
            </a:endParaRPr>
          </a:p>
          <a:p>
            <a:r>
              <a:rPr lang="nl-BE" b="1" dirty="0">
                <a:solidFill>
                  <a:srgbClr val="FF0000"/>
                </a:solidFill>
              </a:rPr>
              <a:t>Een goed werkvermogen krijg je wanneer de begane grond en de eerste twee verdiepingen - die staan voor wat de werknemer kan en wil - in evenwicht zijn met de derde verdieping - die aangeeft wat de organisatie biedt en verlangt.</a:t>
            </a:r>
          </a:p>
          <a:p>
            <a:r>
              <a:rPr lang="nl-BE" dirty="0"/>
              <a:t> </a:t>
            </a:r>
          </a:p>
          <a:p>
            <a:endParaRPr lang="nl-NL"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BBB6E64B-E5B1-4D69-BD66-263B4FC0381B}" type="slidenum">
              <a:rPr lang="nl-BE" smtClean="0"/>
              <a:t>37</a:t>
            </a:fld>
            <a:endParaRPr lang="nl-BE" dirty="0"/>
          </a:p>
        </p:txBody>
      </p:sp>
    </p:spTree>
    <p:extLst>
      <p:ext uri="{BB962C8B-B14F-4D97-AF65-F5344CB8AC3E}">
        <p14:creationId xmlns:p14="http://schemas.microsoft.com/office/powerpoint/2010/main" val="198796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52E7C754-4562-524D-BFCA-0F9CE1222CDD}" type="datetime1">
              <a:rPr lang="nl-BE" smtClean="0"/>
              <a:t>22/11/2023</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Sterpunt Inclusief Ondernemen :Rentree</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26195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774FBEB1-9D95-934C-9213-95DE72B78A06}" type="datetime1">
              <a:rPr lang="nl-BE" smtClean="0"/>
              <a:t>22/11/2023</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Sterpunt Inclusief Ondernemen :Rentree</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22290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B3C1A50F-98F0-8848-9A0A-9F7BB012C1AB}" type="datetime1">
              <a:rPr lang="nl-BE" smtClean="0"/>
              <a:t>22/11/2023</a:t>
            </a:fld>
            <a:endParaRPr lang="en-US"/>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a:t>Sterpunt Inclusief Ondernemen :Rentree</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85239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204299EC-0D8B-5341-A277-46C56E53C721}" type="datetime1">
              <a:rPr lang="nl-BE" smtClean="0"/>
              <a:t>22/11/2023</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Sterpunt Inclusief Ondernemen :Rentree</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55639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F51C80A7-47B8-A64F-97C8-9AF0ED5D7B0D}" type="datetime1">
              <a:rPr lang="nl-BE" smtClean="0"/>
              <a:t>22/11/2023</a:t>
            </a:fld>
            <a:endParaRPr lang="en-US"/>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Sterpunt Inclusief Ondernemen :Rentree</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44546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D7AF765E-BFAD-BA40-8D75-CA0031EA88B8}" type="datetime1">
              <a:rPr lang="nl-BE" smtClean="0"/>
              <a:t>22/11/2023</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Sterpunt Inclusief Ondernemen :Rentree</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74961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0BE8C5E7-15AF-8F41-A798-7ADB2A26BD9E}" type="datetime1">
              <a:rPr lang="nl-BE" smtClean="0"/>
              <a:t>22/11/2023</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Sterpunt Inclusief Ondernemen :Rentree</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2255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9DC11E2C-A9E0-5E4B-A674-311B7D2A2174}" type="datetime1">
              <a:rPr lang="nl-BE" smtClean="0"/>
              <a:t>22/11/2023</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Sterpunt Inclusief Ondernemen :Rentree</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70968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52D102DD-008E-BC4C-AFC2-F04B00F1E367}" type="datetime1">
              <a:rPr lang="nl-BE" smtClean="0"/>
              <a:t>22/11/2023</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Sterpunt Inclusief Ondernemen :Rentree</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75570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ABA6D7D4-0E5F-9041-89FA-1ED54EA2CD7E}" type="datetime1">
              <a:rPr lang="nl-BE" smtClean="0"/>
              <a:t>22/11/2023</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Sterpunt Inclusief Ondernemen :Rentree</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3413607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4DAB2147-5F83-DD4D-8DC9-4618CBE0A09D}" type="datetime1">
              <a:rPr lang="nl-BE" smtClean="0"/>
              <a:t>22/11/2023</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Sterpunt Inclusief Ondernemen :Rentree</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28844951-7827-47D4-8276-7DDE1FA7D85A}" type="slidenum">
              <a:rPr lang="en-US" smtClean="0"/>
              <a:t>‹nr.›</a:t>
            </a:fld>
            <a:endParaRPr lang="en-US"/>
          </a:p>
        </p:txBody>
      </p:sp>
    </p:spTree>
    <p:extLst>
      <p:ext uri="{BB962C8B-B14F-4D97-AF65-F5344CB8AC3E}">
        <p14:creationId xmlns:p14="http://schemas.microsoft.com/office/powerpoint/2010/main" val="1779717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E83461F8-19D2-C84B-B0ED-5D6B068DC9BF}" type="datetime1">
              <a:rPr lang="nl-BE" smtClean="0"/>
              <a:t>22/11/2023</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solidFill>
                  <a:srgbClr val="FFFFFF"/>
                </a:solidFill>
              </a:rPr>
              <a:t>Sterpunt Inclusief Ondernemen :Rentree</a:t>
            </a: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‹nr.›</a:t>
            </a:fld>
            <a:endParaRPr lang="en-US"/>
          </a:p>
        </p:txBody>
      </p:sp>
    </p:spTree>
    <p:extLst>
      <p:ext uri="{BB962C8B-B14F-4D97-AF65-F5344CB8AC3E}">
        <p14:creationId xmlns:p14="http://schemas.microsoft.com/office/powerpoint/2010/main" val="38693900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0" r:id="rId5"/>
    <p:sldLayoutId id="2147483741" r:id="rId6"/>
    <p:sldLayoutId id="2147483742" r:id="rId7"/>
    <p:sldLayoutId id="2147483743" r:id="rId8"/>
    <p:sldLayoutId id="2147483744" r:id="rId9"/>
    <p:sldLayoutId id="2147483745" r:id="rId10"/>
    <p:sldLayoutId id="2147483746" r:id="rId11"/>
  </p:sldLayoutIdLst>
  <p:hf sldNum="0" hdr="0"/>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17/06/relationships/model3d" Target="../media/model3d2.glb"/><Relationship Id="rId5" Type="http://schemas.openxmlformats.org/officeDocument/2006/relationships/image" Target="../media/image8.png"/><Relationship Id="rId4" Type="http://schemas.microsoft.com/office/2017/06/relationships/model3d" Target="../media/model3d1.glb"/></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37C960-91F5-4F61-B2CD-8A0379207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C31099-1BBD-40CE-BC60-FCE507419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gradFill flip="none" rotWithShape="1">
            <a:gsLst>
              <a:gs pos="0">
                <a:schemeClr val="accent2">
                  <a:alpha val="60000"/>
                </a:schemeClr>
              </a:gs>
              <a:gs pos="100000">
                <a:schemeClr val="accent1">
                  <a:alpha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2846BE-460A-477B-A2F4-52F298BF4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
            <a:ext cx="12188952" cy="6858000"/>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8401D34-2155-4B53-A686-7345BE15C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3200" y="0"/>
            <a:ext cx="6857999" cy="6857998"/>
          </a:xfrm>
          <a:prstGeom prst="ellipse">
            <a:avLst/>
          </a:prstGeom>
          <a:gradFill>
            <a:gsLst>
              <a:gs pos="0">
                <a:schemeClr val="accent1">
                  <a:lumMod val="20000"/>
                  <a:lumOff val="80000"/>
                  <a:alpha val="40000"/>
                </a:schemeClr>
              </a:gs>
              <a:gs pos="100000">
                <a:schemeClr val="accent1">
                  <a:alpha val="40000"/>
                </a:schemeClr>
              </a:gs>
            </a:gsLst>
            <a:lin ang="2700000" scaled="1"/>
          </a:gradFill>
          <a:ln>
            <a:noFill/>
          </a:ln>
          <a:effectLst>
            <a:softEdge rad="520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37BCD97-E1A4-4EBB-8D1C-8CC0B55A6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3990" y="1194074"/>
            <a:ext cx="5589934" cy="5737916"/>
          </a:xfrm>
          <a:prstGeom prst="ellipse">
            <a:avLst/>
          </a:prstGeom>
          <a:gradFill>
            <a:gsLst>
              <a:gs pos="0">
                <a:schemeClr val="accent1">
                  <a:alpha val="40000"/>
                </a:schemeClr>
              </a:gs>
              <a:gs pos="100000">
                <a:schemeClr val="accent5">
                  <a:alpha val="20000"/>
                </a:schemeClr>
              </a:gs>
            </a:gsLst>
            <a:lin ang="2700000" scaled="1"/>
          </a:gradFill>
          <a:ln>
            <a:noFill/>
          </a:ln>
          <a:effectLst>
            <a:softEdge rad="952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EDC1F21-AC5B-4D05-9108-5E5D28948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439622" y="194269"/>
            <a:ext cx="5760743" cy="5737917"/>
          </a:xfrm>
          <a:prstGeom prst="ellipse">
            <a:avLst/>
          </a:prstGeom>
          <a:gradFill>
            <a:gsLst>
              <a:gs pos="0">
                <a:schemeClr val="accent1">
                  <a:alpha val="20000"/>
                </a:schemeClr>
              </a:gs>
              <a:gs pos="100000">
                <a:schemeClr val="accent5">
                  <a:alpha val="40000"/>
                </a:schemeClr>
              </a:gs>
            </a:gsLst>
            <a:lin ang="2700000" scaled="1"/>
          </a:gradFill>
          <a:ln>
            <a:noFill/>
          </a:ln>
          <a:effectLst>
            <a:softEdge rad="1003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FB1ADEA-C649-689E-6C24-5F44CE13B3C3}"/>
              </a:ext>
            </a:extLst>
          </p:cNvPr>
          <p:cNvPicPr>
            <a:picLocks noChangeAspect="1"/>
          </p:cNvPicPr>
          <p:nvPr/>
        </p:nvPicPr>
        <p:blipFill rotWithShape="1">
          <a:blip r:embed="rId2">
            <a:alphaModFix amt="20000"/>
          </a:blip>
          <a:srcRect t="4797" r="-1" b="3342"/>
          <a:stretch/>
        </p:blipFill>
        <p:spPr>
          <a:xfrm>
            <a:off x="-2" y="10"/>
            <a:ext cx="12188952" cy="6857990"/>
          </a:xfrm>
          <a:prstGeom prst="rect">
            <a:avLst/>
          </a:prstGeom>
        </p:spPr>
      </p:pic>
      <p:sp>
        <p:nvSpPr>
          <p:cNvPr id="2" name="Titel 1">
            <a:extLst>
              <a:ext uri="{FF2B5EF4-FFF2-40B4-BE49-F238E27FC236}">
                <a16:creationId xmlns:a16="http://schemas.microsoft.com/office/drawing/2014/main" id="{3574CB45-76AF-2B4A-6620-89BBBD2D67FC}"/>
              </a:ext>
            </a:extLst>
          </p:cNvPr>
          <p:cNvSpPr>
            <a:spLocks noGrp="1"/>
          </p:cNvSpPr>
          <p:nvPr>
            <p:ph type="ctrTitle"/>
          </p:nvPr>
        </p:nvSpPr>
        <p:spPr>
          <a:xfrm>
            <a:off x="1524000" y="1122363"/>
            <a:ext cx="9144000" cy="2387600"/>
          </a:xfrm>
        </p:spPr>
        <p:txBody>
          <a:bodyPr>
            <a:normAutofit/>
          </a:bodyPr>
          <a:lstStyle/>
          <a:p>
            <a:r>
              <a:rPr lang="nl-BE" dirty="0">
                <a:solidFill>
                  <a:srgbClr val="FFFFFF"/>
                </a:solidFill>
              </a:rPr>
              <a:t>RENTREE</a:t>
            </a:r>
          </a:p>
        </p:txBody>
      </p:sp>
      <p:sp>
        <p:nvSpPr>
          <p:cNvPr id="3" name="Ondertitel 2">
            <a:extLst>
              <a:ext uri="{FF2B5EF4-FFF2-40B4-BE49-F238E27FC236}">
                <a16:creationId xmlns:a16="http://schemas.microsoft.com/office/drawing/2014/main" id="{C1FFF375-9430-F2EB-7C3D-595D0B9C51FB}"/>
              </a:ext>
            </a:extLst>
          </p:cNvPr>
          <p:cNvSpPr>
            <a:spLocks noGrp="1"/>
          </p:cNvSpPr>
          <p:nvPr>
            <p:ph type="subTitle" idx="1"/>
          </p:nvPr>
        </p:nvSpPr>
        <p:spPr>
          <a:xfrm>
            <a:off x="1524000" y="3602038"/>
            <a:ext cx="9144000" cy="1655762"/>
          </a:xfrm>
        </p:spPr>
        <p:txBody>
          <a:bodyPr>
            <a:normAutofit/>
          </a:bodyPr>
          <a:lstStyle/>
          <a:p>
            <a:endParaRPr lang="nl-BE" sz="2200">
              <a:solidFill>
                <a:srgbClr val="FFFFFF"/>
              </a:solidFill>
            </a:endParaRPr>
          </a:p>
        </p:txBody>
      </p:sp>
      <p:sp>
        <p:nvSpPr>
          <p:cNvPr id="5" name="Tijdelijke aanduiding voor voettekst 4">
            <a:extLst>
              <a:ext uri="{FF2B5EF4-FFF2-40B4-BE49-F238E27FC236}">
                <a16:creationId xmlns:a16="http://schemas.microsoft.com/office/drawing/2014/main" id="{BEB8678F-D309-DFCC-66B4-EEC2231980D2}"/>
              </a:ext>
            </a:extLst>
          </p:cNvPr>
          <p:cNvSpPr>
            <a:spLocks noGrp="1"/>
          </p:cNvSpPr>
          <p:nvPr>
            <p:ph type="ftr" sz="quarter" idx="11"/>
          </p:nvPr>
        </p:nvSpPr>
        <p:spPr/>
        <p:txBody>
          <a:bodyPr/>
          <a:lstStyle/>
          <a:p>
            <a:r>
              <a:rPr lang="en-US"/>
              <a:t>Sterpunt Inclusief Ondernemen :Rentree</a:t>
            </a:r>
          </a:p>
        </p:txBody>
      </p:sp>
      <p:sp>
        <p:nvSpPr>
          <p:cNvPr id="6" name="Tijdelijke aanduiding voor datum 5">
            <a:extLst>
              <a:ext uri="{FF2B5EF4-FFF2-40B4-BE49-F238E27FC236}">
                <a16:creationId xmlns:a16="http://schemas.microsoft.com/office/drawing/2014/main" id="{CDB9EDBE-CCD5-3978-55FD-AC7471DBE4C3}"/>
              </a:ext>
            </a:extLst>
          </p:cNvPr>
          <p:cNvSpPr>
            <a:spLocks noGrp="1"/>
          </p:cNvSpPr>
          <p:nvPr>
            <p:ph type="dt" sz="half" idx="10"/>
          </p:nvPr>
        </p:nvSpPr>
        <p:spPr/>
        <p:txBody>
          <a:bodyPr/>
          <a:lstStyle/>
          <a:p>
            <a:fld id="{B478B6E5-3BEA-9D4B-BE64-24CB731D6A2A}" type="datetime1">
              <a:rPr lang="nl-BE" smtClean="0"/>
              <a:t>22/11/2023</a:t>
            </a:fld>
            <a:endParaRPr lang="en-US"/>
          </a:p>
        </p:txBody>
      </p:sp>
    </p:spTree>
    <p:extLst>
      <p:ext uri="{BB962C8B-B14F-4D97-AF65-F5344CB8AC3E}">
        <p14:creationId xmlns:p14="http://schemas.microsoft.com/office/powerpoint/2010/main" val="110448261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8A1CC-0434-FD45-7330-5B7F40CC0C2F}"/>
              </a:ext>
            </a:extLst>
          </p:cNvPr>
          <p:cNvSpPr>
            <a:spLocks noGrp="1"/>
          </p:cNvSpPr>
          <p:nvPr>
            <p:ph type="title"/>
          </p:nvPr>
        </p:nvSpPr>
        <p:spPr/>
        <p:txBody>
          <a:bodyPr/>
          <a:lstStyle/>
          <a:p>
            <a:r>
              <a:rPr lang="nl-BE" dirty="0"/>
              <a:t>Nog enkele data….</a:t>
            </a:r>
          </a:p>
        </p:txBody>
      </p:sp>
      <p:sp>
        <p:nvSpPr>
          <p:cNvPr id="3" name="Tijdelijke aanduiding voor inhoud 2">
            <a:extLst>
              <a:ext uri="{FF2B5EF4-FFF2-40B4-BE49-F238E27FC236}">
                <a16:creationId xmlns:a16="http://schemas.microsoft.com/office/drawing/2014/main" id="{B221AA65-771F-A3E0-85F5-9478669022B3}"/>
              </a:ext>
            </a:extLst>
          </p:cNvPr>
          <p:cNvSpPr>
            <a:spLocks noGrp="1"/>
          </p:cNvSpPr>
          <p:nvPr>
            <p:ph idx="1"/>
          </p:nvPr>
        </p:nvSpPr>
        <p:spPr/>
        <p:txBody>
          <a:bodyPr>
            <a:normAutofit/>
          </a:bodyPr>
          <a:lstStyle/>
          <a:p>
            <a:r>
              <a:rPr lang="nl-BE" b="1" dirty="0">
                <a:latin typeface="Interstate"/>
              </a:rPr>
              <a:t>95,5% arbeidsongeschiktheid langer dan 6 maanden</a:t>
            </a:r>
          </a:p>
          <a:p>
            <a:r>
              <a:rPr lang="nl-BE" b="1" dirty="0">
                <a:latin typeface="Interstate"/>
              </a:rPr>
              <a:t>84% geeft aan geen betaalde arbeid meer te kunnen verrichten</a:t>
            </a:r>
          </a:p>
          <a:p>
            <a:r>
              <a:rPr lang="nl-BE" b="1" dirty="0">
                <a:latin typeface="Interstate"/>
              </a:rPr>
              <a:t>Slechts 38,6% heeft gewerkt tijdens de laatste 8 jaar</a:t>
            </a:r>
          </a:p>
          <a:p>
            <a:r>
              <a:rPr lang="nl-BE" b="1" dirty="0">
                <a:latin typeface="Interstate"/>
              </a:rPr>
              <a:t>Slechts 4,6% heeft nog arbeidswens (&lt; 10.000)</a:t>
            </a:r>
          </a:p>
          <a:p>
            <a:r>
              <a:rPr lang="nl-BE" b="1" dirty="0">
                <a:latin typeface="Interstate"/>
              </a:rPr>
              <a:t>95,5% ontvangt uitkering: (beroeps)ziekte, inkomensvervangende uitkering, …</a:t>
            </a:r>
          </a:p>
          <a:p>
            <a:pPr marL="228600" indent="0">
              <a:buNone/>
            </a:pPr>
            <a:endParaRPr lang="nl-BE" dirty="0"/>
          </a:p>
          <a:p>
            <a:endParaRPr lang="nl-BE" dirty="0"/>
          </a:p>
        </p:txBody>
      </p:sp>
      <p:sp>
        <p:nvSpPr>
          <p:cNvPr id="4" name="Tijdelijke aanduiding voor voettekst 3">
            <a:extLst>
              <a:ext uri="{FF2B5EF4-FFF2-40B4-BE49-F238E27FC236}">
                <a16:creationId xmlns:a16="http://schemas.microsoft.com/office/drawing/2014/main" id="{3D92399B-0023-1AA9-3D33-62DCC5E35E28}"/>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2F352AD5-B452-4B2D-2DF7-9BA5BA69D082}"/>
              </a:ext>
            </a:extLst>
          </p:cNvPr>
          <p:cNvSpPr>
            <a:spLocks noGrp="1"/>
          </p:cNvSpPr>
          <p:nvPr>
            <p:ph type="dt" sz="half" idx="10"/>
          </p:nvPr>
        </p:nvSpPr>
        <p:spPr/>
        <p:txBody>
          <a:bodyPr/>
          <a:lstStyle/>
          <a:p>
            <a:fld id="{9D8BBF08-0E63-6D49-A503-94A697DB445D}" type="datetime1">
              <a:rPr lang="nl-BE" smtClean="0"/>
              <a:t>22/11/2023</a:t>
            </a:fld>
            <a:endParaRPr lang="en-US"/>
          </a:p>
        </p:txBody>
      </p:sp>
    </p:spTree>
    <p:extLst>
      <p:ext uri="{BB962C8B-B14F-4D97-AF65-F5344CB8AC3E}">
        <p14:creationId xmlns:p14="http://schemas.microsoft.com/office/powerpoint/2010/main" val="4198895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A728E-37DF-C80F-B64B-FA1D67EDF62E}"/>
              </a:ext>
            </a:extLst>
          </p:cNvPr>
          <p:cNvSpPr>
            <a:spLocks noGrp="1"/>
          </p:cNvSpPr>
          <p:nvPr>
            <p:ph type="title"/>
          </p:nvPr>
        </p:nvSpPr>
        <p:spPr/>
        <p:txBody>
          <a:bodyPr/>
          <a:lstStyle/>
          <a:p>
            <a:r>
              <a:rPr lang="nl-BE" dirty="0"/>
              <a:t>Meer specifiek: (ex-)Kankerpatiënten</a:t>
            </a:r>
          </a:p>
        </p:txBody>
      </p:sp>
      <p:sp>
        <p:nvSpPr>
          <p:cNvPr id="3" name="Tijdelijke aanduiding voor inhoud 2">
            <a:extLst>
              <a:ext uri="{FF2B5EF4-FFF2-40B4-BE49-F238E27FC236}">
                <a16:creationId xmlns:a16="http://schemas.microsoft.com/office/drawing/2014/main" id="{D8774ECD-6524-7BC6-5EB9-93BFBE5A76B9}"/>
              </a:ext>
            </a:extLst>
          </p:cNvPr>
          <p:cNvSpPr>
            <a:spLocks noGrp="1"/>
          </p:cNvSpPr>
          <p:nvPr>
            <p:ph idx="1"/>
          </p:nvPr>
        </p:nvSpPr>
        <p:spPr/>
        <p:txBody>
          <a:bodyPr>
            <a:normAutofit/>
          </a:bodyPr>
          <a:lstStyle/>
          <a:p>
            <a:r>
              <a:rPr lang="nl-BE" b="1" dirty="0"/>
              <a:t>Standaard patiënt bestaat niet</a:t>
            </a:r>
          </a:p>
          <a:p>
            <a:pPr lvl="1"/>
            <a:r>
              <a:rPr lang="nl-BE" dirty="0"/>
              <a:t>Type kanker?</a:t>
            </a:r>
          </a:p>
          <a:p>
            <a:pPr lvl="1"/>
            <a:r>
              <a:rPr lang="nl-BE" dirty="0"/>
              <a:t>Overlevingskans korte en (middel-)lange termijn</a:t>
            </a:r>
          </a:p>
          <a:p>
            <a:pPr lvl="1"/>
            <a:r>
              <a:rPr lang="nl-BE" dirty="0"/>
              <a:t>Behandeling: chemo, bestraling, operatief, stoma…</a:t>
            </a:r>
          </a:p>
          <a:p>
            <a:pPr lvl="1"/>
            <a:r>
              <a:rPr lang="nl-BE" dirty="0"/>
              <a:t>Nazorg: chemo, (tijdelijke) stoma, psycholoog, palliatief, …</a:t>
            </a:r>
          </a:p>
          <a:p>
            <a:pPr lvl="1"/>
            <a:r>
              <a:rPr lang="nl-BE" dirty="0"/>
              <a:t>Functie bij diagnose: fysiek, administratief, leidinggevend, …</a:t>
            </a:r>
          </a:p>
          <a:p>
            <a:pPr lvl="1"/>
            <a:r>
              <a:rPr lang="nl-BE" dirty="0"/>
              <a:t>Succes re-integratie omgekeerd evenredig met duur afwezigheid</a:t>
            </a:r>
          </a:p>
          <a:p>
            <a:pPr lvl="1"/>
            <a:endParaRPr lang="nl-BE" dirty="0"/>
          </a:p>
          <a:p>
            <a:pPr lvl="1"/>
            <a:endParaRPr lang="nl-BE" dirty="0"/>
          </a:p>
          <a:p>
            <a:endParaRPr lang="nl-BE" dirty="0"/>
          </a:p>
          <a:p>
            <a:endParaRPr lang="nl-BE" dirty="0"/>
          </a:p>
          <a:p>
            <a:pPr lvl="2"/>
            <a:endParaRPr lang="nl-BE" dirty="0"/>
          </a:p>
        </p:txBody>
      </p:sp>
      <p:sp>
        <p:nvSpPr>
          <p:cNvPr id="4" name="Tijdelijke aanduiding voor voettekst 3">
            <a:extLst>
              <a:ext uri="{FF2B5EF4-FFF2-40B4-BE49-F238E27FC236}">
                <a16:creationId xmlns:a16="http://schemas.microsoft.com/office/drawing/2014/main" id="{C2B791D3-F64C-3DB5-E52C-C7864F05A4CF}"/>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3605F514-6AFD-5E68-34B8-5ACE208C8776}"/>
              </a:ext>
            </a:extLst>
          </p:cNvPr>
          <p:cNvSpPr>
            <a:spLocks noGrp="1"/>
          </p:cNvSpPr>
          <p:nvPr>
            <p:ph type="dt" sz="half" idx="10"/>
          </p:nvPr>
        </p:nvSpPr>
        <p:spPr/>
        <p:txBody>
          <a:bodyPr/>
          <a:lstStyle/>
          <a:p>
            <a:fld id="{27562799-7091-6D48-B061-A9D5CFE4EA00}" type="datetime1">
              <a:rPr lang="nl-BE" smtClean="0"/>
              <a:t>22/11/2023</a:t>
            </a:fld>
            <a:endParaRPr lang="en-US"/>
          </a:p>
        </p:txBody>
      </p:sp>
    </p:spTree>
    <p:extLst>
      <p:ext uri="{BB962C8B-B14F-4D97-AF65-F5344CB8AC3E}">
        <p14:creationId xmlns:p14="http://schemas.microsoft.com/office/powerpoint/2010/main" val="274054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1E642-EF02-22B9-F0B6-347DACC4CF6F}"/>
              </a:ext>
            </a:extLst>
          </p:cNvPr>
          <p:cNvSpPr>
            <a:spLocks noGrp="1"/>
          </p:cNvSpPr>
          <p:nvPr>
            <p:ph type="title"/>
          </p:nvPr>
        </p:nvSpPr>
        <p:spPr/>
        <p:txBody>
          <a:bodyPr/>
          <a:lstStyle/>
          <a:p>
            <a:r>
              <a:rPr lang="nl-BE" dirty="0"/>
              <a:t>Toch enkele cijfers: zeer relatief	</a:t>
            </a:r>
          </a:p>
        </p:txBody>
      </p:sp>
      <p:sp>
        <p:nvSpPr>
          <p:cNvPr id="3" name="Tijdelijke aanduiding voor inhoud 2">
            <a:extLst>
              <a:ext uri="{FF2B5EF4-FFF2-40B4-BE49-F238E27FC236}">
                <a16:creationId xmlns:a16="http://schemas.microsoft.com/office/drawing/2014/main" id="{B0F30EF1-DADF-F7DA-932A-E9D7D1B980AE}"/>
              </a:ext>
            </a:extLst>
          </p:cNvPr>
          <p:cNvSpPr>
            <a:spLocks noGrp="1"/>
          </p:cNvSpPr>
          <p:nvPr>
            <p:ph idx="1"/>
          </p:nvPr>
        </p:nvSpPr>
        <p:spPr/>
        <p:txBody>
          <a:bodyPr>
            <a:normAutofit/>
          </a:bodyPr>
          <a:lstStyle/>
          <a:p>
            <a:r>
              <a:rPr lang="nl-BE" dirty="0"/>
              <a:t>Weinig concreet cijfermateriaal</a:t>
            </a:r>
          </a:p>
          <a:p>
            <a:r>
              <a:rPr lang="nl-BE" dirty="0"/>
              <a:t>Borstkanker: herstart na start behandeling: + 2 jaar</a:t>
            </a:r>
          </a:p>
          <a:p>
            <a:r>
              <a:rPr lang="nl-BE" dirty="0"/>
              <a:t>Gemiddelde duur afwezigheid dubbel van gemiddelde lange afwezigheid (2</a:t>
            </a:r>
            <a:r>
              <a:rPr lang="nl-BE" baseline="30000" dirty="0"/>
              <a:t>de</a:t>
            </a:r>
            <a:r>
              <a:rPr lang="nl-BE" dirty="0"/>
              <a:t> is burn-out)</a:t>
            </a:r>
          </a:p>
          <a:p>
            <a:r>
              <a:rPr lang="nl-BE" dirty="0"/>
              <a:t>Vaker deeltijdse herstart</a:t>
            </a:r>
          </a:p>
          <a:p>
            <a:r>
              <a:rPr lang="nl-BE" dirty="0"/>
              <a:t>Overall: </a:t>
            </a:r>
            <a:r>
              <a:rPr lang="nl-BE" b="1" dirty="0"/>
              <a:t>als</a:t>
            </a:r>
            <a:r>
              <a:rPr lang="nl-BE" dirty="0"/>
              <a:t> herstart gemiddeld na 7,5 weken afwezigheid</a:t>
            </a:r>
          </a:p>
          <a:p>
            <a:endParaRPr lang="nl-BE" dirty="0"/>
          </a:p>
        </p:txBody>
      </p:sp>
      <p:sp>
        <p:nvSpPr>
          <p:cNvPr id="4" name="Tijdelijke aanduiding voor voettekst 3">
            <a:extLst>
              <a:ext uri="{FF2B5EF4-FFF2-40B4-BE49-F238E27FC236}">
                <a16:creationId xmlns:a16="http://schemas.microsoft.com/office/drawing/2014/main" id="{875D6DEF-E49E-E9F9-EC1E-2DB003BD7CFB}"/>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3D80E111-DF44-AEB2-3E21-31DD997BCE2D}"/>
              </a:ext>
            </a:extLst>
          </p:cNvPr>
          <p:cNvSpPr>
            <a:spLocks noGrp="1"/>
          </p:cNvSpPr>
          <p:nvPr>
            <p:ph type="dt" sz="half" idx="10"/>
          </p:nvPr>
        </p:nvSpPr>
        <p:spPr/>
        <p:txBody>
          <a:bodyPr/>
          <a:lstStyle/>
          <a:p>
            <a:fld id="{C6116519-E30F-AB4F-AE4B-B77BEF019ADC}" type="datetime1">
              <a:rPr lang="nl-BE" smtClean="0"/>
              <a:t>22/11/2023</a:t>
            </a:fld>
            <a:endParaRPr lang="en-US"/>
          </a:p>
        </p:txBody>
      </p:sp>
    </p:spTree>
    <p:extLst>
      <p:ext uri="{BB962C8B-B14F-4D97-AF65-F5344CB8AC3E}">
        <p14:creationId xmlns:p14="http://schemas.microsoft.com/office/powerpoint/2010/main" val="167609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58ED8-BC31-124B-8743-4A5D8282FF6D}"/>
              </a:ext>
            </a:extLst>
          </p:cNvPr>
          <p:cNvSpPr>
            <a:spLocks noGrp="1"/>
          </p:cNvSpPr>
          <p:nvPr>
            <p:ph type="title"/>
          </p:nvPr>
        </p:nvSpPr>
        <p:spPr/>
        <p:txBody>
          <a:bodyPr/>
          <a:lstStyle/>
          <a:p>
            <a:r>
              <a:rPr lang="nl-BE" dirty="0"/>
              <a:t>Terug aan de slag</a:t>
            </a:r>
          </a:p>
        </p:txBody>
      </p:sp>
      <p:sp>
        <p:nvSpPr>
          <p:cNvPr id="3" name="Tijdelijke aanduiding voor datum 2">
            <a:extLst>
              <a:ext uri="{FF2B5EF4-FFF2-40B4-BE49-F238E27FC236}">
                <a16:creationId xmlns:a16="http://schemas.microsoft.com/office/drawing/2014/main" id="{46CAFBE4-F257-3552-7A24-A3819BC01EC9}"/>
              </a:ext>
            </a:extLst>
          </p:cNvPr>
          <p:cNvSpPr>
            <a:spLocks noGrp="1"/>
          </p:cNvSpPr>
          <p:nvPr>
            <p:ph type="dt" sz="half" idx="10"/>
          </p:nvPr>
        </p:nvSpPr>
        <p:spPr/>
        <p:txBody>
          <a:bodyPr/>
          <a:lstStyle/>
          <a:p>
            <a:fld id="{99276C7B-44F2-F146-AE0F-AE8A8F6880C0}" type="datetime1">
              <a:rPr lang="nl-BE" smtClean="0"/>
              <a:t>22/11/2023</a:t>
            </a:fld>
            <a:endParaRPr lang="en-US"/>
          </a:p>
        </p:txBody>
      </p:sp>
      <p:sp>
        <p:nvSpPr>
          <p:cNvPr id="4" name="Tijdelijke aanduiding voor voettekst 3">
            <a:extLst>
              <a:ext uri="{FF2B5EF4-FFF2-40B4-BE49-F238E27FC236}">
                <a16:creationId xmlns:a16="http://schemas.microsoft.com/office/drawing/2014/main" id="{F17A4422-F992-2EF6-07E1-CFB4038B7FBB}"/>
              </a:ext>
            </a:extLst>
          </p:cNvPr>
          <p:cNvSpPr>
            <a:spLocks noGrp="1"/>
          </p:cNvSpPr>
          <p:nvPr>
            <p:ph type="ftr" sz="quarter" idx="11"/>
          </p:nvPr>
        </p:nvSpPr>
        <p:spPr/>
        <p:txBody>
          <a:bodyPr/>
          <a:lstStyle/>
          <a:p>
            <a:r>
              <a:rPr lang="en-US"/>
              <a:t>Sterpunt Inclusief Ondernemen :Rentree</a:t>
            </a:r>
          </a:p>
        </p:txBody>
      </p:sp>
      <p:pic>
        <p:nvPicPr>
          <p:cNvPr id="1026" name="Picture 2" descr="Terug aan de slag">
            <a:extLst>
              <a:ext uri="{FF2B5EF4-FFF2-40B4-BE49-F238E27FC236}">
                <a16:creationId xmlns:a16="http://schemas.microsoft.com/office/drawing/2014/main" id="{AB47E43F-256A-BC50-BECE-0D1521123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621" y="2447924"/>
            <a:ext cx="7847343" cy="311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8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308E5-58F3-B256-5D4A-4F945072BD12}"/>
              </a:ext>
            </a:extLst>
          </p:cNvPr>
          <p:cNvSpPr>
            <a:spLocks noGrp="1"/>
          </p:cNvSpPr>
          <p:nvPr>
            <p:ph type="title"/>
          </p:nvPr>
        </p:nvSpPr>
        <p:spPr/>
        <p:txBody>
          <a:bodyPr/>
          <a:lstStyle/>
          <a:p>
            <a:r>
              <a:rPr lang="nl-BE" dirty="0"/>
              <a:t>Uitdaging voor ons als coaches</a:t>
            </a:r>
          </a:p>
        </p:txBody>
      </p:sp>
      <p:sp>
        <p:nvSpPr>
          <p:cNvPr id="4" name="Tijdelijke aanduiding voor datum 3">
            <a:extLst>
              <a:ext uri="{FF2B5EF4-FFF2-40B4-BE49-F238E27FC236}">
                <a16:creationId xmlns:a16="http://schemas.microsoft.com/office/drawing/2014/main" id="{CCFCEFCA-8376-ABB7-BAF4-8C3615B2482D}"/>
              </a:ext>
            </a:extLst>
          </p:cNvPr>
          <p:cNvSpPr>
            <a:spLocks noGrp="1"/>
          </p:cNvSpPr>
          <p:nvPr>
            <p:ph type="dt" sz="half" idx="10"/>
          </p:nvPr>
        </p:nvSpPr>
        <p:spPr/>
        <p:txBody>
          <a:bodyPr/>
          <a:lstStyle/>
          <a:p>
            <a:fld id="{FE3E8136-6BC3-1D40-A076-97C55A16277C}" type="datetime1">
              <a:rPr lang="nl-BE" smtClean="0"/>
              <a:t>22/11/2023</a:t>
            </a:fld>
            <a:endParaRPr lang="en-US"/>
          </a:p>
        </p:txBody>
      </p:sp>
      <p:sp>
        <p:nvSpPr>
          <p:cNvPr id="5" name="Tijdelijke aanduiding voor voettekst 4">
            <a:extLst>
              <a:ext uri="{FF2B5EF4-FFF2-40B4-BE49-F238E27FC236}">
                <a16:creationId xmlns:a16="http://schemas.microsoft.com/office/drawing/2014/main" id="{4865F270-2CE9-8666-F88D-4348ED0632E2}"/>
              </a:ext>
            </a:extLst>
          </p:cNvPr>
          <p:cNvSpPr>
            <a:spLocks noGrp="1"/>
          </p:cNvSpPr>
          <p:nvPr>
            <p:ph type="ftr" sz="quarter" idx="11"/>
          </p:nvPr>
        </p:nvSpPr>
        <p:spPr/>
        <p:txBody>
          <a:bodyPr/>
          <a:lstStyle/>
          <a:p>
            <a:r>
              <a:rPr lang="en-US"/>
              <a:t>Sterpunt Inclusief Ondernemen :Rentree</a:t>
            </a:r>
          </a:p>
        </p:txBody>
      </p:sp>
      <p:pic>
        <p:nvPicPr>
          <p:cNvPr id="1026" name="Picture 2" descr="Knopen doorhakken.. Keuzes maken en uitdagingen aangaan! - Zinvol Reizen">
            <a:extLst>
              <a:ext uri="{FF2B5EF4-FFF2-40B4-BE49-F238E27FC236}">
                <a16:creationId xmlns:a16="http://schemas.microsoft.com/office/drawing/2014/main" id="{897D8320-E80D-900D-89B4-D40C72B154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4230" y="2006600"/>
            <a:ext cx="4789170" cy="371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04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4" descr="Afbeelding met honing&#10;&#10;Automatisch gegenereerde beschrijving">
            <a:extLst>
              <a:ext uri="{FF2B5EF4-FFF2-40B4-BE49-F238E27FC236}">
                <a16:creationId xmlns:a16="http://schemas.microsoft.com/office/drawing/2014/main" id="{A2C23031-7192-EBF7-5750-1B57066A98F9}"/>
              </a:ext>
            </a:extLst>
          </p:cNvPr>
          <p:cNvPicPr>
            <a:picLocks noGrp="1" noChangeAspect="1"/>
          </p:cNvPicPr>
          <p:nvPr>
            <p:ph idx="1"/>
          </p:nvPr>
        </p:nvPicPr>
        <p:blipFill rotWithShape="1">
          <a:blip r:embed="rId3"/>
          <a:srcRect l="7276" t="38982" r="20077" b="205"/>
          <a:stretch/>
        </p:blipFill>
        <p:spPr>
          <a:xfrm>
            <a:off x="2731" y="-6378"/>
            <a:ext cx="12241062" cy="6874121"/>
          </a:xfrm>
        </p:spPr>
      </p:pic>
      <p:sp>
        <p:nvSpPr>
          <p:cNvPr id="2" name="Titel 1">
            <a:extLst>
              <a:ext uri="{FF2B5EF4-FFF2-40B4-BE49-F238E27FC236}">
                <a16:creationId xmlns:a16="http://schemas.microsoft.com/office/drawing/2014/main" id="{BD06AA85-E80B-DBBC-10DE-9DD0BC3D0087}"/>
              </a:ext>
            </a:extLst>
          </p:cNvPr>
          <p:cNvSpPr>
            <a:spLocks noGrp="1"/>
          </p:cNvSpPr>
          <p:nvPr>
            <p:ph type="title"/>
          </p:nvPr>
        </p:nvSpPr>
        <p:spPr>
          <a:xfrm>
            <a:off x="349370" y="221355"/>
            <a:ext cx="10515600" cy="1325563"/>
          </a:xfrm>
        </p:spPr>
        <p:txBody>
          <a:bodyPr/>
          <a:lstStyle/>
          <a:p>
            <a:r>
              <a:rPr lang="nl-NL" b="1"/>
              <a:t>Verandering is vaak lastig ...</a:t>
            </a:r>
          </a:p>
        </p:txBody>
      </p:sp>
      <mc:AlternateContent xmlns:mc="http://schemas.openxmlformats.org/markup-compatibility/2006">
        <mc:Choice xmlns:am3d="http://schemas.microsoft.com/office/drawing/2017/model3d" Requires="am3d">
          <p:graphicFrame>
            <p:nvGraphicFramePr>
              <p:cNvPr id="14" name="3D-model 13" descr="B">
                <a:extLst>
                  <a:ext uri="{FF2B5EF4-FFF2-40B4-BE49-F238E27FC236}">
                    <a16:creationId xmlns:a16="http://schemas.microsoft.com/office/drawing/2014/main" id="{9D62A9B5-D8AD-8C2F-2363-3F72132AB914}"/>
                  </a:ext>
                </a:extLst>
              </p:cNvPr>
              <p:cNvGraphicFramePr>
                <a:graphicFrameLocks noChangeAspect="1"/>
              </p:cNvGraphicFramePr>
              <p:nvPr/>
            </p:nvGraphicFramePr>
            <p:xfrm>
              <a:off x="7844103" y="3569740"/>
              <a:ext cx="1216215" cy="1963061"/>
            </p:xfrm>
            <a:graphic>
              <a:graphicData uri="http://schemas.microsoft.com/office/drawing/2017/model3d">
                <am3d:model3d r:embed="rId4">
                  <am3d:spPr>
                    <a:xfrm>
                      <a:off x="0" y="0"/>
                      <a:ext cx="1216215" cy="1963061"/>
                    </a:xfrm>
                    <a:prstGeom prst="rect">
                      <a:avLst/>
                    </a:prstGeom>
                  </am3d:spPr>
                  <am3d:camera>
                    <am3d:pos x="0" y="0" z="55178322"/>
                    <am3d:up dx="0" dy="36000000" dz="0"/>
                    <am3d:lookAt x="0" y="0" z="0"/>
                    <am3d:perspective fov="2700000"/>
                  </am3d:camera>
                  <am3d:trans>
                    <am3d:meterPerModelUnit n="3448710" d="1000000"/>
                    <am3d:preTrans dx="9" dy="-18000000" dz="-1994"/>
                    <am3d:scale>
                      <am3d:sx n="1000000" d="1000000"/>
                      <am3d:sy n="1000000" d="1000000"/>
                      <am3d:sz n="1000000" d="1000000"/>
                    </am3d:scale>
                    <am3d:rot/>
                    <am3d:postTrans dx="0" dy="0" dz="0"/>
                  </am3d:trans>
                  <am3d:raster rName="Office3DRenderer" rVer="16.0.8326">
                    <am3d:blip r:embed="rId5"/>
                  </am3d:raster>
                  <am3d:objViewport viewportSz="31634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model 13" descr="B">
                <a:extLst>
                  <a:ext uri="{FF2B5EF4-FFF2-40B4-BE49-F238E27FC236}">
                    <a16:creationId xmlns:a16="http://schemas.microsoft.com/office/drawing/2014/main" id="{9D62A9B5-D8AD-8C2F-2363-3F72132AB914}"/>
                  </a:ext>
                </a:extLst>
              </p:cNvPr>
              <p:cNvPicPr>
                <a:picLocks noGrp="1" noRot="1" noChangeAspect="1" noMove="1" noResize="1" noEditPoints="1" noAdjustHandles="1" noChangeArrowheads="1" noChangeShapeType="1" noCrop="1"/>
              </p:cNvPicPr>
              <p:nvPr/>
            </p:nvPicPr>
            <p:blipFill>
              <a:blip r:embed="rId5"/>
              <a:stretch>
                <a:fillRect/>
              </a:stretch>
            </p:blipFill>
            <p:spPr>
              <a:xfrm>
                <a:off x="7844103" y="3569740"/>
                <a:ext cx="1216215" cy="1963061"/>
              </a:xfrm>
              <a:prstGeom prst="rect">
                <a:avLst/>
              </a:prstGeom>
            </p:spPr>
          </p:pic>
        </mc:Fallback>
      </mc:AlternateContent>
      <p:sp>
        <p:nvSpPr>
          <p:cNvPr id="5" name="Tekstvak 4">
            <a:extLst>
              <a:ext uri="{FF2B5EF4-FFF2-40B4-BE49-F238E27FC236}">
                <a16:creationId xmlns:a16="http://schemas.microsoft.com/office/drawing/2014/main" id="{77544BDD-49A7-ECD7-9849-BA678244395D}"/>
              </a:ext>
            </a:extLst>
          </p:cNvPr>
          <p:cNvSpPr txBox="1"/>
          <p:nvPr/>
        </p:nvSpPr>
        <p:spPr>
          <a:xfrm>
            <a:off x="925976" y="3766440"/>
            <a:ext cx="2189806" cy="1569660"/>
          </a:xfrm>
          <a:prstGeom prst="rect">
            <a:avLst/>
          </a:prstGeom>
          <a:noFill/>
          <a:ln>
            <a:noFill/>
          </a:ln>
        </p:spPr>
        <p:txBody>
          <a:bodyPr wrap="square" lIns="91440" tIns="45720" rIns="91440" bIns="45720" rtlCol="0" anchor="t">
            <a:spAutoFit/>
          </a:bodyPr>
          <a:lstStyle/>
          <a:p>
            <a:r>
              <a:rPr lang="nl-BE" sz="2400" dirty="0">
                <a:solidFill>
                  <a:schemeClr val="bg1"/>
                </a:solidFill>
              </a:rPr>
              <a:t>Bekend</a:t>
            </a:r>
            <a:endParaRPr lang="nl-BE" sz="2400" dirty="0">
              <a:solidFill>
                <a:schemeClr val="bg1"/>
              </a:solidFill>
              <a:cs typeface="Calibri"/>
            </a:endParaRPr>
          </a:p>
          <a:p>
            <a:r>
              <a:rPr lang="nl-BE" sz="2400" dirty="0">
                <a:solidFill>
                  <a:schemeClr val="bg1"/>
                </a:solidFill>
              </a:rPr>
              <a:t>Vertrouwd </a:t>
            </a:r>
            <a:endParaRPr lang="nl-BE" sz="2400" dirty="0">
              <a:solidFill>
                <a:schemeClr val="bg1"/>
              </a:solidFill>
              <a:cs typeface="Calibri"/>
            </a:endParaRPr>
          </a:p>
          <a:p>
            <a:r>
              <a:rPr lang="nl-BE" sz="2400" dirty="0">
                <a:solidFill>
                  <a:schemeClr val="bg1"/>
                </a:solidFill>
              </a:rPr>
              <a:t>Veilig</a:t>
            </a:r>
            <a:endParaRPr lang="nl-BE" dirty="0">
              <a:solidFill>
                <a:schemeClr val="bg1"/>
              </a:solidFill>
              <a:cs typeface="Calibri"/>
            </a:endParaRPr>
          </a:p>
          <a:p>
            <a:r>
              <a:rPr lang="nl-BE" sz="2400" dirty="0">
                <a:solidFill>
                  <a:schemeClr val="bg1"/>
                </a:solidFill>
              </a:rPr>
              <a:t>Comfortzone</a:t>
            </a:r>
            <a:endParaRPr lang="nl-BE" sz="2400" dirty="0">
              <a:solidFill>
                <a:schemeClr val="bg1"/>
              </a:solidFill>
              <a:cs typeface="Calibri"/>
            </a:endParaRPr>
          </a:p>
        </p:txBody>
      </p:sp>
      <mc:AlternateContent xmlns:mc="http://schemas.openxmlformats.org/markup-compatibility/2006">
        <mc:Choice xmlns:am3d="http://schemas.microsoft.com/office/drawing/2017/model3d" Requires="am3d">
          <p:graphicFrame>
            <p:nvGraphicFramePr>
              <p:cNvPr id="12" name="3D-model 11" descr="A">
                <a:extLst>
                  <a:ext uri="{FF2B5EF4-FFF2-40B4-BE49-F238E27FC236}">
                    <a16:creationId xmlns:a16="http://schemas.microsoft.com/office/drawing/2014/main" id="{800C5494-8F98-5E68-6374-00E59286B25C}"/>
                  </a:ext>
                </a:extLst>
              </p:cNvPr>
              <p:cNvGraphicFramePr>
                <a:graphicFrameLocks noChangeAspect="1"/>
              </p:cNvGraphicFramePr>
              <p:nvPr/>
            </p:nvGraphicFramePr>
            <p:xfrm>
              <a:off x="2927961" y="1881089"/>
              <a:ext cx="1546359" cy="1739763"/>
            </p:xfrm>
            <a:graphic>
              <a:graphicData uri="http://schemas.microsoft.com/office/drawing/2017/model3d">
                <am3d:model3d r:embed="rId6">
                  <am3d:spPr>
                    <a:xfrm>
                      <a:off x="0" y="0"/>
                      <a:ext cx="1546359" cy="1739763"/>
                    </a:xfrm>
                    <a:prstGeom prst="rect">
                      <a:avLst/>
                    </a:prstGeom>
                  </am3d:spPr>
                  <am3d:camera>
                    <am3d:pos x="0" y="0" z="62982160"/>
                    <am3d:up dx="0" dy="36000000" dz="0"/>
                    <am3d:lookAt x="0" y="0" z="0"/>
                    <am3d:perspective fov="2700000"/>
                  </am3d:camera>
                  <am3d:trans>
                    <am3d:meterPerModelUnit n="3448690" d="1000000"/>
                    <am3d:preTrans dx="-1" dy="-18000000" dz="-1982"/>
                    <am3d:scale>
                      <am3d:sx n="1000000" d="1000000"/>
                      <am3d:sy n="1000000" d="1000000"/>
                      <am3d:sz n="1000000" d="1000000"/>
                    </am3d:scale>
                    <am3d:rot/>
                    <am3d:postTrans dx="0" dy="0" dz="0"/>
                  </am3d:trans>
                  <am3d:raster rName="Office3DRenderer" rVer="16.0.8326">
                    <am3d:blip r:embed="rId7"/>
                  </am3d:raster>
                  <am3d:objViewport viewportSz="351299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model 11" descr="A">
                <a:extLst>
                  <a:ext uri="{FF2B5EF4-FFF2-40B4-BE49-F238E27FC236}">
                    <a16:creationId xmlns:a16="http://schemas.microsoft.com/office/drawing/2014/main" id="{800C5494-8F98-5E68-6374-00E59286B25C}"/>
                  </a:ext>
                </a:extLst>
              </p:cNvPr>
              <p:cNvPicPr>
                <a:picLocks noGrp="1" noRot="1" noChangeAspect="1" noMove="1" noResize="1" noEditPoints="1" noAdjustHandles="1" noChangeArrowheads="1" noChangeShapeType="1" noCrop="1"/>
              </p:cNvPicPr>
              <p:nvPr/>
            </p:nvPicPr>
            <p:blipFill>
              <a:blip r:embed="rId7"/>
              <a:stretch>
                <a:fillRect/>
              </a:stretch>
            </p:blipFill>
            <p:spPr>
              <a:xfrm>
                <a:off x="2927961" y="1881089"/>
                <a:ext cx="1546359" cy="1739763"/>
              </a:xfrm>
              <a:prstGeom prst="rect">
                <a:avLst/>
              </a:prstGeom>
            </p:spPr>
          </p:pic>
        </mc:Fallback>
      </mc:AlternateContent>
      <p:sp>
        <p:nvSpPr>
          <p:cNvPr id="11" name="Tekstvak 10">
            <a:extLst>
              <a:ext uri="{FF2B5EF4-FFF2-40B4-BE49-F238E27FC236}">
                <a16:creationId xmlns:a16="http://schemas.microsoft.com/office/drawing/2014/main" id="{DBB83422-B20B-79A0-1F29-A7FB9FF9B22C}"/>
              </a:ext>
            </a:extLst>
          </p:cNvPr>
          <p:cNvSpPr txBox="1"/>
          <p:nvPr/>
        </p:nvSpPr>
        <p:spPr>
          <a:xfrm>
            <a:off x="9285261" y="2112518"/>
            <a:ext cx="2173676" cy="1569660"/>
          </a:xfrm>
          <a:prstGeom prst="rect">
            <a:avLst/>
          </a:prstGeom>
          <a:noFill/>
          <a:ln>
            <a:noFill/>
            <a:prstDash val="sysDot"/>
          </a:ln>
        </p:spPr>
        <p:txBody>
          <a:bodyPr wrap="square" lIns="91440" tIns="45720" rIns="91440" bIns="45720" rtlCol="0" anchor="t">
            <a:spAutoFit/>
          </a:bodyPr>
          <a:lstStyle/>
          <a:p>
            <a:r>
              <a:rPr lang="nl-BE" sz="2400" dirty="0">
                <a:solidFill>
                  <a:schemeClr val="bg1"/>
                </a:solidFill>
              </a:rPr>
              <a:t>Onbekend</a:t>
            </a:r>
            <a:endParaRPr lang="nl-BE" sz="2400" dirty="0">
              <a:solidFill>
                <a:schemeClr val="bg1"/>
              </a:solidFill>
              <a:cs typeface="Calibri"/>
            </a:endParaRPr>
          </a:p>
          <a:p>
            <a:r>
              <a:rPr lang="nl-BE" sz="2400" dirty="0">
                <a:solidFill>
                  <a:schemeClr val="bg1"/>
                </a:solidFill>
              </a:rPr>
              <a:t>Vreemd</a:t>
            </a:r>
            <a:endParaRPr lang="nl-BE" sz="2400" dirty="0">
              <a:solidFill>
                <a:schemeClr val="bg1"/>
              </a:solidFill>
              <a:cs typeface="Calibri"/>
            </a:endParaRPr>
          </a:p>
          <a:p>
            <a:r>
              <a:rPr lang="nl-BE" sz="2400" dirty="0">
                <a:solidFill>
                  <a:schemeClr val="bg1"/>
                </a:solidFill>
              </a:rPr>
              <a:t>Onveilig</a:t>
            </a:r>
            <a:endParaRPr lang="nl-BE" dirty="0">
              <a:solidFill>
                <a:schemeClr val="bg1"/>
              </a:solidFill>
              <a:cs typeface="Calibri"/>
            </a:endParaRPr>
          </a:p>
          <a:p>
            <a:r>
              <a:rPr lang="nl-BE" sz="2400" dirty="0">
                <a:solidFill>
                  <a:schemeClr val="bg1"/>
                </a:solidFill>
              </a:rPr>
              <a:t>Onduidelijk</a:t>
            </a:r>
            <a:endParaRPr lang="nl-BE" sz="2400" dirty="0">
              <a:solidFill>
                <a:schemeClr val="bg1"/>
              </a:solidFill>
              <a:cs typeface="Calibri"/>
            </a:endParaRPr>
          </a:p>
        </p:txBody>
      </p:sp>
      <p:cxnSp>
        <p:nvCxnSpPr>
          <p:cNvPr id="13" name="Verbindingslijn: gekromd 12">
            <a:extLst>
              <a:ext uri="{FF2B5EF4-FFF2-40B4-BE49-F238E27FC236}">
                <a16:creationId xmlns:a16="http://schemas.microsoft.com/office/drawing/2014/main" id="{90AF4BDB-DFCF-F620-CBB1-9F855539D33B}"/>
              </a:ext>
            </a:extLst>
          </p:cNvPr>
          <p:cNvCxnSpPr/>
          <p:nvPr/>
        </p:nvCxnSpPr>
        <p:spPr>
          <a:xfrm>
            <a:off x="4584527" y="2763033"/>
            <a:ext cx="2866371" cy="1853851"/>
          </a:xfrm>
          <a:prstGeom prst="curvedConnector3">
            <a:avLst/>
          </a:prstGeom>
          <a:ln w="57150">
            <a:solidFill>
              <a:schemeClr val="bg1"/>
            </a:solidFill>
            <a:prstDash val="sysDot"/>
            <a:headEnd type="none"/>
            <a:tailEnd type="arrow"/>
          </a:ln>
        </p:spPr>
        <p:style>
          <a:lnRef idx="2">
            <a:schemeClr val="accent6"/>
          </a:lnRef>
          <a:fillRef idx="0">
            <a:schemeClr val="accent6"/>
          </a:fillRef>
          <a:effectRef idx="1">
            <a:schemeClr val="accent6"/>
          </a:effectRef>
          <a:fontRef idx="minor">
            <a:schemeClr val="tx1"/>
          </a:fontRef>
        </p:style>
      </p:cxnSp>
      <p:sp>
        <p:nvSpPr>
          <p:cNvPr id="3" name="Tijdelijke aanduiding voor datum 2">
            <a:extLst>
              <a:ext uri="{FF2B5EF4-FFF2-40B4-BE49-F238E27FC236}">
                <a16:creationId xmlns:a16="http://schemas.microsoft.com/office/drawing/2014/main" id="{996E78B7-4AB3-C822-89A4-FDCF07478A3F}"/>
              </a:ext>
            </a:extLst>
          </p:cNvPr>
          <p:cNvSpPr>
            <a:spLocks noGrp="1"/>
          </p:cNvSpPr>
          <p:nvPr>
            <p:ph type="dt" sz="half" idx="10"/>
          </p:nvPr>
        </p:nvSpPr>
        <p:spPr/>
        <p:txBody>
          <a:bodyPr/>
          <a:lstStyle/>
          <a:p>
            <a:fld id="{4F15EB48-5C7E-0349-9B8C-0D083683D23A}" type="datetime1">
              <a:rPr lang="nl-BE" smtClean="0"/>
              <a:t>22/11/2023</a:t>
            </a:fld>
            <a:endParaRPr lang="en-US"/>
          </a:p>
        </p:txBody>
      </p:sp>
      <p:sp>
        <p:nvSpPr>
          <p:cNvPr id="6" name="Tijdelijke aanduiding voor voettekst 5">
            <a:extLst>
              <a:ext uri="{FF2B5EF4-FFF2-40B4-BE49-F238E27FC236}">
                <a16:creationId xmlns:a16="http://schemas.microsoft.com/office/drawing/2014/main" id="{90D87164-67B4-915C-F05E-35DA959C476B}"/>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2246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45C7E2-44F8-F096-949D-AC0D75CA0E88}"/>
              </a:ext>
            </a:extLst>
          </p:cNvPr>
          <p:cNvSpPr>
            <a:spLocks noGrp="1"/>
          </p:cNvSpPr>
          <p:nvPr>
            <p:ph type="title"/>
          </p:nvPr>
        </p:nvSpPr>
        <p:spPr/>
        <p:txBody>
          <a:bodyPr/>
          <a:lstStyle/>
          <a:p>
            <a:r>
              <a:rPr lang="nl-BE" dirty="0"/>
              <a:t>Succes beïnvloedende elementen</a:t>
            </a:r>
          </a:p>
        </p:txBody>
      </p:sp>
      <p:sp>
        <p:nvSpPr>
          <p:cNvPr id="3" name="Tijdelijke aanduiding voor inhoud 2">
            <a:extLst>
              <a:ext uri="{FF2B5EF4-FFF2-40B4-BE49-F238E27FC236}">
                <a16:creationId xmlns:a16="http://schemas.microsoft.com/office/drawing/2014/main" id="{7255D963-8797-2F2F-49AD-A2378F57AD82}"/>
              </a:ext>
            </a:extLst>
          </p:cNvPr>
          <p:cNvSpPr>
            <a:spLocks noGrp="1"/>
          </p:cNvSpPr>
          <p:nvPr>
            <p:ph idx="1"/>
          </p:nvPr>
        </p:nvSpPr>
        <p:spPr>
          <a:xfrm>
            <a:off x="838200" y="1805940"/>
            <a:ext cx="10515600" cy="4371023"/>
          </a:xfrm>
        </p:spPr>
        <p:txBody>
          <a:bodyPr>
            <a:normAutofit fontScale="62500" lnSpcReduction="20000"/>
          </a:bodyPr>
          <a:lstStyle/>
          <a:p>
            <a:r>
              <a:rPr lang="nl-BE" b="1" dirty="0"/>
              <a:t>Werknemer:</a:t>
            </a:r>
          </a:p>
          <a:p>
            <a:pPr lvl="1"/>
            <a:r>
              <a:rPr lang="nl-BE" dirty="0"/>
              <a:t>Intrinsieke versus extrinsieke motivatie	</a:t>
            </a:r>
          </a:p>
          <a:p>
            <a:pPr lvl="1"/>
            <a:r>
              <a:rPr lang="nl-BE" dirty="0"/>
              <a:t>Behoeftentheorie Maslow</a:t>
            </a:r>
          </a:p>
          <a:p>
            <a:pPr lvl="1"/>
            <a:r>
              <a:rPr lang="nl-BE" dirty="0"/>
              <a:t>Knelpuntberoepen</a:t>
            </a:r>
          </a:p>
          <a:p>
            <a:pPr lvl="1"/>
            <a:r>
              <a:rPr lang="nl-BE" dirty="0"/>
              <a:t>Fit ‘</a:t>
            </a:r>
            <a:r>
              <a:rPr lang="nl-BE" b="1" i="1" dirty="0"/>
              <a:t>huis van werkvermogen</a:t>
            </a:r>
            <a:r>
              <a:rPr lang="nl-BE" dirty="0"/>
              <a:t>’</a:t>
            </a:r>
          </a:p>
          <a:p>
            <a:pPr marL="1371600" lvl="3" indent="0">
              <a:buNone/>
            </a:pPr>
            <a:endParaRPr lang="nl-BE" dirty="0"/>
          </a:p>
          <a:p>
            <a:r>
              <a:rPr lang="nl-BE" dirty="0"/>
              <a:t>…..</a:t>
            </a:r>
          </a:p>
          <a:p>
            <a:r>
              <a:rPr lang="nl-BE" b="1" dirty="0"/>
              <a:t>Werkgever</a:t>
            </a:r>
          </a:p>
          <a:p>
            <a:pPr lvl="1"/>
            <a:r>
              <a:rPr lang="nl-BE" dirty="0"/>
              <a:t>Krapte arbeidsmarkt</a:t>
            </a:r>
          </a:p>
          <a:p>
            <a:pPr lvl="1"/>
            <a:r>
              <a:rPr lang="nl-BE" dirty="0"/>
              <a:t>Knelpuntberoepen</a:t>
            </a:r>
          </a:p>
          <a:p>
            <a:pPr lvl="1"/>
            <a:r>
              <a:rPr lang="nl-BE" dirty="0"/>
              <a:t>Onzekerheid en stabiliteit: continuïteit</a:t>
            </a:r>
          </a:p>
          <a:p>
            <a:pPr lvl="1"/>
            <a:r>
              <a:rPr lang="nl-BE" dirty="0"/>
              <a:t>Wetgeving</a:t>
            </a:r>
          </a:p>
          <a:p>
            <a:pPr lvl="1"/>
            <a:r>
              <a:rPr lang="nl-BE" dirty="0"/>
              <a:t>ROI en ROA</a:t>
            </a:r>
          </a:p>
          <a:p>
            <a:pPr lvl="1"/>
            <a:r>
              <a:rPr lang="nl-BE" dirty="0"/>
              <a:t>CSR: inclusief ondernemen</a:t>
            </a:r>
          </a:p>
          <a:p>
            <a:pPr lvl="1"/>
            <a:r>
              <a:rPr lang="nl-BE" dirty="0"/>
              <a:t>…..</a:t>
            </a:r>
          </a:p>
          <a:p>
            <a:pPr lvl="1"/>
            <a:endParaRPr lang="nl-BE" dirty="0"/>
          </a:p>
          <a:p>
            <a:pPr lvl="1"/>
            <a:endParaRPr lang="nl-BE" dirty="0"/>
          </a:p>
        </p:txBody>
      </p:sp>
      <p:sp>
        <p:nvSpPr>
          <p:cNvPr id="4" name="Tijdelijke aanduiding voor voettekst 3">
            <a:extLst>
              <a:ext uri="{FF2B5EF4-FFF2-40B4-BE49-F238E27FC236}">
                <a16:creationId xmlns:a16="http://schemas.microsoft.com/office/drawing/2014/main" id="{EAC17E07-C3DA-3FA0-BC4F-D1A70A4E3949}"/>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A7556267-FCA6-BA45-DBA0-F79B54806C04}"/>
              </a:ext>
            </a:extLst>
          </p:cNvPr>
          <p:cNvSpPr>
            <a:spLocks noGrp="1"/>
          </p:cNvSpPr>
          <p:nvPr>
            <p:ph type="dt" sz="half" idx="10"/>
          </p:nvPr>
        </p:nvSpPr>
        <p:spPr/>
        <p:txBody>
          <a:bodyPr/>
          <a:lstStyle/>
          <a:p>
            <a:fld id="{7F9EA0A7-18AC-8047-8071-C770B6BC8DBE}" type="datetime1">
              <a:rPr lang="nl-BE" smtClean="0"/>
              <a:t>22/11/2023</a:t>
            </a:fld>
            <a:endParaRPr lang="en-US"/>
          </a:p>
        </p:txBody>
      </p:sp>
      <p:pic>
        <p:nvPicPr>
          <p:cNvPr id="2050" name="Picture 2" descr="Sollicitant - 24editor">
            <a:extLst>
              <a:ext uri="{FF2B5EF4-FFF2-40B4-BE49-F238E27FC236}">
                <a16:creationId xmlns:a16="http://schemas.microsoft.com/office/drawing/2014/main" id="{56C6C5BC-7254-F535-9D22-7D0A83D3F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81" y="2422843"/>
            <a:ext cx="3139757" cy="313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7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F1C68-9C0C-1EAE-61D9-F0711F51F6FB}"/>
              </a:ext>
            </a:extLst>
          </p:cNvPr>
          <p:cNvSpPr>
            <a:spLocks noGrp="1"/>
          </p:cNvSpPr>
          <p:nvPr>
            <p:ph type="title"/>
          </p:nvPr>
        </p:nvSpPr>
        <p:spPr>
          <a:xfrm>
            <a:off x="831850" y="983849"/>
            <a:ext cx="10515600" cy="1180618"/>
          </a:xfrm>
        </p:spPr>
        <p:txBody>
          <a:bodyPr>
            <a:normAutofit/>
          </a:bodyPr>
          <a:lstStyle/>
          <a:p>
            <a:pPr algn="ctr"/>
            <a:r>
              <a:rPr lang="nl-BE" dirty="0"/>
              <a:t>WERKNEMER</a:t>
            </a:r>
          </a:p>
        </p:txBody>
      </p:sp>
      <p:sp>
        <p:nvSpPr>
          <p:cNvPr id="3" name="Tijdelijke aanduiding voor tekst 2">
            <a:extLst>
              <a:ext uri="{FF2B5EF4-FFF2-40B4-BE49-F238E27FC236}">
                <a16:creationId xmlns:a16="http://schemas.microsoft.com/office/drawing/2014/main" id="{8A9DC5C7-7D76-91C7-1899-12B95E29A4B1}"/>
              </a:ext>
            </a:extLst>
          </p:cNvPr>
          <p:cNvSpPr>
            <a:spLocks noGrp="1"/>
          </p:cNvSpPr>
          <p:nvPr>
            <p:ph type="body" idx="1"/>
          </p:nvPr>
        </p:nvSpPr>
        <p:spPr>
          <a:xfrm>
            <a:off x="831850" y="2349661"/>
            <a:ext cx="10515600" cy="3739990"/>
          </a:xfrm>
        </p:spPr>
        <p:txBody>
          <a:bodyPr>
            <a:normAutofit/>
          </a:bodyPr>
          <a:lstStyle/>
          <a:p>
            <a:pPr marL="800100" lvl="1" indent="-342900">
              <a:buFont typeface="Arial" panose="020B0604020202020204" pitchFamily="34" charset="0"/>
              <a:buChar char="•"/>
            </a:pPr>
            <a:r>
              <a:rPr lang="nl-BE" b="1" dirty="0"/>
              <a:t>Intrinsieke versus extrinsieke motivatie	</a:t>
            </a:r>
          </a:p>
          <a:p>
            <a:pPr lvl="2"/>
            <a:r>
              <a:rPr lang="nl-BE" dirty="0"/>
              <a:t>=&gt; re-integratieval</a:t>
            </a:r>
          </a:p>
          <a:p>
            <a:pPr marL="800100" lvl="1" indent="-342900">
              <a:buFont typeface="Arial" panose="020B0604020202020204" pitchFamily="34" charset="0"/>
              <a:buChar char="•"/>
            </a:pPr>
            <a:r>
              <a:rPr lang="nl-BE" b="1" dirty="0"/>
              <a:t>Behoeftentheorie Maslow</a:t>
            </a:r>
          </a:p>
          <a:p>
            <a:pPr marL="800100" lvl="1" indent="-342900">
              <a:buFont typeface="Arial" panose="020B0604020202020204" pitchFamily="34" charset="0"/>
              <a:buChar char="•"/>
            </a:pPr>
            <a:r>
              <a:rPr lang="nl-BE" b="1" dirty="0"/>
              <a:t>Knelpuntberoepen</a:t>
            </a:r>
          </a:p>
          <a:p>
            <a:pPr lvl="3"/>
            <a:r>
              <a:rPr lang="nl-BE" dirty="0"/>
              <a:t>234 beroepen binnen allerhande sectoren: zorg, ICT, technische functies, …..</a:t>
            </a:r>
          </a:p>
          <a:p>
            <a:pPr lvl="3"/>
            <a:r>
              <a:rPr lang="nl-BE" dirty="0"/>
              <a:t>Blue &amp; white collar</a:t>
            </a:r>
          </a:p>
          <a:p>
            <a:pPr lvl="1"/>
            <a:r>
              <a:rPr lang="nl-BE" dirty="0"/>
              <a:t>…….</a:t>
            </a:r>
          </a:p>
          <a:p>
            <a:endParaRPr lang="nl-BE" dirty="0"/>
          </a:p>
        </p:txBody>
      </p:sp>
      <p:sp>
        <p:nvSpPr>
          <p:cNvPr id="4" name="Tijdelijke aanduiding voor datum 3">
            <a:extLst>
              <a:ext uri="{FF2B5EF4-FFF2-40B4-BE49-F238E27FC236}">
                <a16:creationId xmlns:a16="http://schemas.microsoft.com/office/drawing/2014/main" id="{C923624F-6171-679F-6547-509EBAF500BF}"/>
              </a:ext>
            </a:extLst>
          </p:cNvPr>
          <p:cNvSpPr>
            <a:spLocks noGrp="1"/>
          </p:cNvSpPr>
          <p:nvPr>
            <p:ph type="dt" sz="half" idx="10"/>
          </p:nvPr>
        </p:nvSpPr>
        <p:spPr/>
        <p:txBody>
          <a:bodyPr/>
          <a:lstStyle/>
          <a:p>
            <a:fld id="{D8852E6C-F770-8349-980D-CF2A3CC78E2D}" type="datetime1">
              <a:rPr lang="nl-BE" smtClean="0"/>
              <a:t>22/11/2023</a:t>
            </a:fld>
            <a:endParaRPr lang="en-US"/>
          </a:p>
        </p:txBody>
      </p:sp>
      <p:sp>
        <p:nvSpPr>
          <p:cNvPr id="5" name="Tijdelijke aanduiding voor voettekst 4">
            <a:extLst>
              <a:ext uri="{FF2B5EF4-FFF2-40B4-BE49-F238E27FC236}">
                <a16:creationId xmlns:a16="http://schemas.microsoft.com/office/drawing/2014/main" id="{E94B5062-3803-C87E-3C3B-BBC2DCAFCBE6}"/>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170191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4B621-94F4-2D4E-16C8-64711692660F}"/>
              </a:ext>
            </a:extLst>
          </p:cNvPr>
          <p:cNvSpPr>
            <a:spLocks noGrp="1"/>
          </p:cNvSpPr>
          <p:nvPr>
            <p:ph type="title"/>
          </p:nvPr>
        </p:nvSpPr>
        <p:spPr/>
        <p:txBody>
          <a:bodyPr>
            <a:normAutofit fontScale="90000"/>
          </a:bodyPr>
          <a:lstStyle/>
          <a:p>
            <a:r>
              <a:rPr lang="nl-BE" dirty="0"/>
              <a:t>Intrinsieke versus extrinsieke motivatie</a:t>
            </a:r>
            <a:br>
              <a:rPr lang="nl-BE" dirty="0"/>
            </a:br>
            <a:endParaRPr lang="nl-BE" dirty="0"/>
          </a:p>
        </p:txBody>
      </p:sp>
      <p:pic>
        <p:nvPicPr>
          <p:cNvPr id="1026" name="Picture 2" descr="Intrinsieke motivatie medewerkers">
            <a:extLst>
              <a:ext uri="{FF2B5EF4-FFF2-40B4-BE49-F238E27FC236}">
                <a16:creationId xmlns:a16="http://schemas.microsoft.com/office/drawing/2014/main" id="{638B74FE-91A2-848E-7794-EE77FF1D70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2062" y="1686718"/>
            <a:ext cx="4854236" cy="3998913"/>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2">
            <a:extLst>
              <a:ext uri="{FF2B5EF4-FFF2-40B4-BE49-F238E27FC236}">
                <a16:creationId xmlns:a16="http://schemas.microsoft.com/office/drawing/2014/main" id="{BCFBF9CE-6F99-0577-7095-992BBB2FB508}"/>
              </a:ext>
            </a:extLst>
          </p:cNvPr>
          <p:cNvSpPr>
            <a:spLocks noGrp="1"/>
          </p:cNvSpPr>
          <p:nvPr>
            <p:ph type="ftr" sz="quarter" idx="11"/>
          </p:nvPr>
        </p:nvSpPr>
        <p:spPr/>
        <p:txBody>
          <a:bodyPr/>
          <a:lstStyle/>
          <a:p>
            <a:r>
              <a:rPr lang="en-US"/>
              <a:t>Sterpunt Inclusief Ondernemen :Rentree</a:t>
            </a:r>
          </a:p>
        </p:txBody>
      </p:sp>
      <p:sp>
        <p:nvSpPr>
          <p:cNvPr id="4" name="Tijdelijke aanduiding voor datum 3">
            <a:extLst>
              <a:ext uri="{FF2B5EF4-FFF2-40B4-BE49-F238E27FC236}">
                <a16:creationId xmlns:a16="http://schemas.microsoft.com/office/drawing/2014/main" id="{0752AA2E-2900-8BCE-A20C-94A67A7E47BB}"/>
              </a:ext>
            </a:extLst>
          </p:cNvPr>
          <p:cNvSpPr>
            <a:spLocks noGrp="1"/>
          </p:cNvSpPr>
          <p:nvPr>
            <p:ph type="dt" sz="half" idx="10"/>
          </p:nvPr>
        </p:nvSpPr>
        <p:spPr/>
        <p:txBody>
          <a:bodyPr/>
          <a:lstStyle/>
          <a:p>
            <a:fld id="{A6B99FF1-49C2-A44E-81AC-A63B4D611029}" type="datetime1">
              <a:rPr lang="nl-BE" smtClean="0"/>
              <a:t>22/11/2023</a:t>
            </a:fld>
            <a:endParaRPr lang="en-US"/>
          </a:p>
        </p:txBody>
      </p:sp>
    </p:spTree>
    <p:extLst>
      <p:ext uri="{BB962C8B-B14F-4D97-AF65-F5344CB8AC3E}">
        <p14:creationId xmlns:p14="http://schemas.microsoft.com/office/powerpoint/2010/main" val="948542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9 HRM-tips voor het motiveren van je medewerkers - IMK Opleidingen">
            <a:extLst>
              <a:ext uri="{FF2B5EF4-FFF2-40B4-BE49-F238E27FC236}">
                <a16:creationId xmlns:a16="http://schemas.microsoft.com/office/drawing/2014/main" id="{7AACB9D7-F607-2DDB-96CA-5736D11A2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14450"/>
            <a:ext cx="7620000" cy="4229100"/>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voettekst 1">
            <a:extLst>
              <a:ext uri="{FF2B5EF4-FFF2-40B4-BE49-F238E27FC236}">
                <a16:creationId xmlns:a16="http://schemas.microsoft.com/office/drawing/2014/main" id="{A00679C8-180A-12B5-28F3-F7D2C329B32C}"/>
              </a:ext>
            </a:extLst>
          </p:cNvPr>
          <p:cNvSpPr>
            <a:spLocks noGrp="1"/>
          </p:cNvSpPr>
          <p:nvPr>
            <p:ph type="ftr" sz="quarter" idx="11"/>
          </p:nvPr>
        </p:nvSpPr>
        <p:spPr/>
        <p:txBody>
          <a:bodyPr/>
          <a:lstStyle/>
          <a:p>
            <a:r>
              <a:rPr lang="en-US"/>
              <a:t>Sterpunt Inclusief Ondernemen :Rentree</a:t>
            </a:r>
          </a:p>
        </p:txBody>
      </p:sp>
      <p:sp>
        <p:nvSpPr>
          <p:cNvPr id="3" name="Tijdelijke aanduiding voor datum 2">
            <a:extLst>
              <a:ext uri="{FF2B5EF4-FFF2-40B4-BE49-F238E27FC236}">
                <a16:creationId xmlns:a16="http://schemas.microsoft.com/office/drawing/2014/main" id="{E5DEC45B-83DE-C181-0F45-142E4CBC1E15}"/>
              </a:ext>
            </a:extLst>
          </p:cNvPr>
          <p:cNvSpPr>
            <a:spLocks noGrp="1"/>
          </p:cNvSpPr>
          <p:nvPr>
            <p:ph type="dt" sz="half" idx="10"/>
          </p:nvPr>
        </p:nvSpPr>
        <p:spPr/>
        <p:txBody>
          <a:bodyPr/>
          <a:lstStyle/>
          <a:p>
            <a:fld id="{93F39F43-9E03-1144-AC51-BA28732F121A}" type="datetime1">
              <a:rPr lang="nl-BE" smtClean="0"/>
              <a:t>22/11/2023</a:t>
            </a:fld>
            <a:endParaRPr lang="en-US"/>
          </a:p>
        </p:txBody>
      </p:sp>
    </p:spTree>
    <p:extLst>
      <p:ext uri="{BB962C8B-B14F-4D97-AF65-F5344CB8AC3E}">
        <p14:creationId xmlns:p14="http://schemas.microsoft.com/office/powerpoint/2010/main" val="1341317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786CE-9BC7-B31A-AC85-E1B2D4CD460E}"/>
              </a:ext>
            </a:extLst>
          </p:cNvPr>
          <p:cNvSpPr>
            <a:spLocks noGrp="1"/>
          </p:cNvSpPr>
          <p:nvPr>
            <p:ph type="title"/>
          </p:nvPr>
        </p:nvSpPr>
        <p:spPr/>
        <p:txBody>
          <a:bodyPr/>
          <a:lstStyle/>
          <a:p>
            <a:r>
              <a:rPr lang="nl-BE" dirty="0"/>
              <a:t>Wie ben ik?	</a:t>
            </a:r>
          </a:p>
        </p:txBody>
      </p:sp>
      <p:sp>
        <p:nvSpPr>
          <p:cNvPr id="3" name="Tijdelijke aanduiding voor inhoud 2">
            <a:extLst>
              <a:ext uri="{FF2B5EF4-FFF2-40B4-BE49-F238E27FC236}">
                <a16:creationId xmlns:a16="http://schemas.microsoft.com/office/drawing/2014/main" id="{3E24FB65-AA38-010A-82D1-7EFC8B7ECD21}"/>
              </a:ext>
            </a:extLst>
          </p:cNvPr>
          <p:cNvSpPr>
            <a:spLocks noGrp="1"/>
          </p:cNvSpPr>
          <p:nvPr>
            <p:ph idx="1"/>
          </p:nvPr>
        </p:nvSpPr>
        <p:spPr/>
        <p:txBody>
          <a:bodyPr>
            <a:normAutofit/>
          </a:bodyPr>
          <a:lstStyle/>
          <a:p>
            <a:r>
              <a:rPr lang="nl-BE" dirty="0"/>
              <a:t>Dirk Van Mechelen - 1962</a:t>
            </a:r>
          </a:p>
          <a:p>
            <a:r>
              <a:rPr lang="nl-BE" dirty="0"/>
              <a:t>Master Klinisch Psycholoog</a:t>
            </a:r>
          </a:p>
          <a:p>
            <a:r>
              <a:rPr lang="nl-BE" dirty="0"/>
              <a:t>Meer dan 35 jaar ervaring in Human Resources</a:t>
            </a:r>
          </a:p>
          <a:p>
            <a:r>
              <a:rPr lang="nl-BE" dirty="0"/>
              <a:t>Kankerpatiënt (ongeneeslijk) sinds 2013 ‘dikke darm fase 4’</a:t>
            </a:r>
          </a:p>
          <a:p>
            <a:r>
              <a:rPr lang="nl-BE" dirty="0"/>
              <a:t>Tussen 2015 en 2019 meerdere senior functies HR </a:t>
            </a:r>
          </a:p>
          <a:p>
            <a:r>
              <a:rPr lang="nl-BE" dirty="0"/>
              <a:t>Sinds 2020 deeltijds werkend als coach en consultant C-level</a:t>
            </a:r>
          </a:p>
          <a:p>
            <a:endParaRPr lang="nl-BE" dirty="0"/>
          </a:p>
          <a:p>
            <a:endParaRPr lang="nl-BE" dirty="0"/>
          </a:p>
        </p:txBody>
      </p:sp>
      <p:sp>
        <p:nvSpPr>
          <p:cNvPr id="4" name="Tijdelijke aanduiding voor voettekst 3">
            <a:extLst>
              <a:ext uri="{FF2B5EF4-FFF2-40B4-BE49-F238E27FC236}">
                <a16:creationId xmlns:a16="http://schemas.microsoft.com/office/drawing/2014/main" id="{01B4DF91-19DD-79D8-0700-06C3A434247E}"/>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E8C94E15-CCEE-EDC2-74A0-3495294A981F}"/>
              </a:ext>
            </a:extLst>
          </p:cNvPr>
          <p:cNvSpPr>
            <a:spLocks noGrp="1"/>
          </p:cNvSpPr>
          <p:nvPr>
            <p:ph type="dt" sz="half" idx="10"/>
          </p:nvPr>
        </p:nvSpPr>
        <p:spPr/>
        <p:txBody>
          <a:bodyPr/>
          <a:lstStyle/>
          <a:p>
            <a:fld id="{F6909DA1-654F-3E45-882F-89DE535C8BE8}" type="datetime1">
              <a:rPr lang="nl-BE" smtClean="0"/>
              <a:t>22/11/2023</a:t>
            </a:fld>
            <a:endParaRPr lang="en-US"/>
          </a:p>
        </p:txBody>
      </p:sp>
    </p:spTree>
    <p:extLst>
      <p:ext uri="{BB962C8B-B14F-4D97-AF65-F5344CB8AC3E}">
        <p14:creationId xmlns:p14="http://schemas.microsoft.com/office/powerpoint/2010/main" val="369175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3D670A1-730A-6D5B-C517-A10C318E28BF}"/>
              </a:ext>
            </a:extLst>
          </p:cNvPr>
          <p:cNvSpPr>
            <a:spLocks noGrp="1"/>
          </p:cNvSpPr>
          <p:nvPr>
            <p:ph type="ftr" sz="quarter" idx="11"/>
          </p:nvPr>
        </p:nvSpPr>
        <p:spPr/>
        <p:txBody>
          <a:bodyPr/>
          <a:lstStyle/>
          <a:p>
            <a:r>
              <a:rPr lang="en-US"/>
              <a:t>Sterpunt Inclusief Ondernemen :Rentree</a:t>
            </a:r>
          </a:p>
        </p:txBody>
      </p:sp>
      <p:sp>
        <p:nvSpPr>
          <p:cNvPr id="3" name="Tijdelijke aanduiding voor datum 2">
            <a:extLst>
              <a:ext uri="{FF2B5EF4-FFF2-40B4-BE49-F238E27FC236}">
                <a16:creationId xmlns:a16="http://schemas.microsoft.com/office/drawing/2014/main" id="{021D56B6-40FD-DEF6-CC52-62737624F438}"/>
              </a:ext>
            </a:extLst>
          </p:cNvPr>
          <p:cNvSpPr>
            <a:spLocks noGrp="1"/>
          </p:cNvSpPr>
          <p:nvPr>
            <p:ph type="dt" sz="half" idx="10"/>
          </p:nvPr>
        </p:nvSpPr>
        <p:spPr/>
        <p:txBody>
          <a:bodyPr/>
          <a:lstStyle/>
          <a:p>
            <a:fld id="{B5BD287E-6AAF-8340-AE12-D40BAE2433D1}" type="datetime1">
              <a:rPr lang="nl-BE" smtClean="0"/>
              <a:t>22/11/2023</a:t>
            </a:fld>
            <a:endParaRPr lang="en-US"/>
          </a:p>
        </p:txBody>
      </p:sp>
      <p:pic>
        <p:nvPicPr>
          <p:cNvPr id="1026" name="Picture 2" descr="Miranda van Geffen op LinkedIn: &quot;Het is onmogelijk&quot;, zei trots &quot;Het is  riskant&quot;, zei ervaring &quot;Het is…">
            <a:extLst>
              <a:ext uri="{FF2B5EF4-FFF2-40B4-BE49-F238E27FC236}">
                <a16:creationId xmlns:a16="http://schemas.microsoft.com/office/drawing/2014/main" id="{7E8924C2-F2BE-76D2-A0DD-3615DA378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2" y="-159262"/>
            <a:ext cx="11331615" cy="701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99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6DD7C-ABBB-A8B2-BEF9-4769563E04D3}"/>
              </a:ext>
            </a:extLst>
          </p:cNvPr>
          <p:cNvSpPr>
            <a:spLocks noGrp="1"/>
          </p:cNvSpPr>
          <p:nvPr>
            <p:ph type="title"/>
          </p:nvPr>
        </p:nvSpPr>
        <p:spPr/>
        <p:txBody>
          <a:bodyPr/>
          <a:lstStyle/>
          <a:p>
            <a:r>
              <a:rPr lang="nl-BE" dirty="0"/>
              <a:t>Pyramide van Maslow</a:t>
            </a:r>
          </a:p>
        </p:txBody>
      </p:sp>
      <p:pic>
        <p:nvPicPr>
          <p:cNvPr id="6146" name="Picture 2" descr="De piramide van Maslow &amp; onze behoeften | Chi-An">
            <a:extLst>
              <a:ext uri="{FF2B5EF4-FFF2-40B4-BE49-F238E27FC236}">
                <a16:creationId xmlns:a16="http://schemas.microsoft.com/office/drawing/2014/main" id="{7B93DBE4-797F-9BA0-3D2D-633382E403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4733" y="1743074"/>
            <a:ext cx="7762961" cy="456512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2">
            <a:extLst>
              <a:ext uri="{FF2B5EF4-FFF2-40B4-BE49-F238E27FC236}">
                <a16:creationId xmlns:a16="http://schemas.microsoft.com/office/drawing/2014/main" id="{4B0D3729-940C-099A-F7F2-78F3BDE7B952}"/>
              </a:ext>
            </a:extLst>
          </p:cNvPr>
          <p:cNvSpPr>
            <a:spLocks noGrp="1"/>
          </p:cNvSpPr>
          <p:nvPr>
            <p:ph type="ftr" sz="quarter" idx="11"/>
          </p:nvPr>
        </p:nvSpPr>
        <p:spPr/>
        <p:txBody>
          <a:bodyPr/>
          <a:lstStyle/>
          <a:p>
            <a:r>
              <a:rPr lang="en-US"/>
              <a:t>Sterpunt Inclusief Ondernemen :Rentree</a:t>
            </a:r>
          </a:p>
        </p:txBody>
      </p:sp>
      <p:sp>
        <p:nvSpPr>
          <p:cNvPr id="4" name="Tijdelijke aanduiding voor datum 3">
            <a:extLst>
              <a:ext uri="{FF2B5EF4-FFF2-40B4-BE49-F238E27FC236}">
                <a16:creationId xmlns:a16="http://schemas.microsoft.com/office/drawing/2014/main" id="{3CBE06FD-D19C-0C9A-57F2-C905AF107A76}"/>
              </a:ext>
            </a:extLst>
          </p:cNvPr>
          <p:cNvSpPr>
            <a:spLocks noGrp="1"/>
          </p:cNvSpPr>
          <p:nvPr>
            <p:ph type="dt" sz="half" idx="10"/>
          </p:nvPr>
        </p:nvSpPr>
        <p:spPr/>
        <p:txBody>
          <a:bodyPr/>
          <a:lstStyle/>
          <a:p>
            <a:fld id="{89D2FE83-9794-1543-9DC9-75A8D439FA9B}" type="datetime1">
              <a:rPr lang="nl-BE" smtClean="0"/>
              <a:t>22/11/2023</a:t>
            </a:fld>
            <a:endParaRPr lang="en-US"/>
          </a:p>
        </p:txBody>
      </p:sp>
    </p:spTree>
    <p:extLst>
      <p:ext uri="{BB962C8B-B14F-4D97-AF65-F5344CB8AC3E}">
        <p14:creationId xmlns:p14="http://schemas.microsoft.com/office/powerpoint/2010/main" val="216211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03C67-E7C6-D769-3734-B8179FCE706B}"/>
              </a:ext>
            </a:extLst>
          </p:cNvPr>
          <p:cNvSpPr>
            <a:spLocks noGrp="1"/>
          </p:cNvSpPr>
          <p:nvPr>
            <p:ph type="ctrTitle"/>
          </p:nvPr>
        </p:nvSpPr>
        <p:spPr>
          <a:xfrm>
            <a:off x="1215343" y="868101"/>
            <a:ext cx="10185720" cy="1446836"/>
          </a:xfrm>
        </p:spPr>
        <p:txBody>
          <a:bodyPr>
            <a:normAutofit/>
          </a:bodyPr>
          <a:lstStyle/>
          <a:p>
            <a:r>
              <a:rPr lang="nl-BE" sz="5200" b="1" dirty="0"/>
              <a:t>(RE-)INTEGRATIEVAL WN</a:t>
            </a:r>
          </a:p>
        </p:txBody>
      </p:sp>
      <p:sp>
        <p:nvSpPr>
          <p:cNvPr id="3" name="Ondertitel 2">
            <a:extLst>
              <a:ext uri="{FF2B5EF4-FFF2-40B4-BE49-F238E27FC236}">
                <a16:creationId xmlns:a16="http://schemas.microsoft.com/office/drawing/2014/main" id="{0DD3AE48-F554-8024-9513-C700862B196A}"/>
              </a:ext>
            </a:extLst>
          </p:cNvPr>
          <p:cNvSpPr>
            <a:spLocks noGrp="1"/>
          </p:cNvSpPr>
          <p:nvPr>
            <p:ph type="subTitle" idx="1"/>
          </p:nvPr>
        </p:nvSpPr>
        <p:spPr>
          <a:xfrm>
            <a:off x="1524000" y="2228849"/>
            <a:ext cx="9144000" cy="3343275"/>
          </a:xfrm>
        </p:spPr>
        <p:txBody>
          <a:bodyPr>
            <a:normAutofit fontScale="77500" lnSpcReduction="20000"/>
          </a:bodyPr>
          <a:lstStyle/>
          <a:p>
            <a:pPr lvl="1" algn="l"/>
            <a:endParaRPr lang="nl-BE" sz="3200" dirty="0"/>
          </a:p>
          <a:p>
            <a:pPr lvl="1" algn="l"/>
            <a:r>
              <a:rPr lang="nl-BE" sz="3900" b="1" dirty="0"/>
              <a:t>//WERKLOOSHEIDSVAL</a:t>
            </a:r>
          </a:p>
          <a:p>
            <a:pPr lvl="1" algn="l"/>
            <a:endParaRPr lang="nl-BE" sz="3900" b="1" dirty="0"/>
          </a:p>
          <a:p>
            <a:pPr lvl="1" algn="l"/>
            <a:r>
              <a:rPr lang="nl-BE" sz="3100" b="1" dirty="0"/>
              <a:t>Extrinsieke motivatie vaak contraproductief</a:t>
            </a:r>
          </a:p>
          <a:p>
            <a:pPr lvl="1" algn="l"/>
            <a:r>
              <a:rPr lang="nl-BE" sz="3000" dirty="0"/>
              <a:t>=&gt;inkomensverschil uitkering en salaris minimaal</a:t>
            </a:r>
          </a:p>
          <a:p>
            <a:pPr marL="1371600" lvl="2" indent="-457200" algn="l">
              <a:buFont typeface="Arial" panose="020B0604020202020204" pitchFamily="34" charset="0"/>
              <a:buChar char="•"/>
            </a:pPr>
            <a:r>
              <a:rPr lang="nl-BE" sz="3000" dirty="0"/>
              <a:t>Zeker als deeltijds</a:t>
            </a:r>
          </a:p>
          <a:p>
            <a:pPr marL="1371600" lvl="2" indent="-457200" algn="l">
              <a:buFont typeface="Arial" panose="020B0604020202020204" pitchFamily="34" charset="0"/>
              <a:buChar char="•"/>
            </a:pPr>
            <a:r>
              <a:rPr lang="nl-BE" sz="3000" dirty="0"/>
              <a:t>Niet enkel voor de laagste salarissen</a:t>
            </a:r>
          </a:p>
          <a:p>
            <a:pPr marL="1371600" lvl="2" indent="-457200" algn="l">
              <a:buFont typeface="Arial" panose="020B0604020202020204" pitchFamily="34" charset="0"/>
              <a:buChar char="•"/>
            </a:pPr>
            <a:r>
              <a:rPr lang="nl-BE" sz="3000" dirty="0"/>
              <a:t>Duidelijk verschil werknemer versus zelfstandige</a:t>
            </a:r>
          </a:p>
          <a:p>
            <a:endParaRPr lang="nl-BE" dirty="0"/>
          </a:p>
        </p:txBody>
      </p:sp>
      <p:sp>
        <p:nvSpPr>
          <p:cNvPr id="4" name="Tijdelijke aanduiding voor voettekst 3">
            <a:extLst>
              <a:ext uri="{FF2B5EF4-FFF2-40B4-BE49-F238E27FC236}">
                <a16:creationId xmlns:a16="http://schemas.microsoft.com/office/drawing/2014/main" id="{7E7E4195-BED7-8C72-9E27-AA5D31AF9473}"/>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7CB28A96-A691-B3B5-99D5-8418DDDA2A23}"/>
              </a:ext>
            </a:extLst>
          </p:cNvPr>
          <p:cNvSpPr>
            <a:spLocks noGrp="1"/>
          </p:cNvSpPr>
          <p:nvPr>
            <p:ph type="dt" sz="half" idx="10"/>
          </p:nvPr>
        </p:nvSpPr>
        <p:spPr/>
        <p:txBody>
          <a:bodyPr/>
          <a:lstStyle/>
          <a:p>
            <a:fld id="{B2CFE9CD-1DFC-FC46-99F9-B2C6CE8608DB}" type="datetime1">
              <a:rPr lang="nl-BE" smtClean="0"/>
              <a:t>22/11/2023</a:t>
            </a:fld>
            <a:endParaRPr lang="en-US"/>
          </a:p>
        </p:txBody>
      </p:sp>
    </p:spTree>
    <p:extLst>
      <p:ext uri="{BB962C8B-B14F-4D97-AF65-F5344CB8AC3E}">
        <p14:creationId xmlns:p14="http://schemas.microsoft.com/office/powerpoint/2010/main" val="421967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4ED81-51CB-880E-DC26-2B0D004871CE}"/>
              </a:ext>
            </a:extLst>
          </p:cNvPr>
          <p:cNvSpPr>
            <a:spLocks noGrp="1"/>
          </p:cNvSpPr>
          <p:nvPr>
            <p:ph type="title"/>
          </p:nvPr>
        </p:nvSpPr>
        <p:spPr/>
        <p:txBody>
          <a:bodyPr/>
          <a:lstStyle/>
          <a:p>
            <a:r>
              <a:rPr lang="nl-BE" b="1" dirty="0"/>
              <a:t>(RE-)INTEGRATIEVAL WN</a:t>
            </a:r>
            <a:endParaRPr lang="nl-BE" dirty="0"/>
          </a:p>
        </p:txBody>
      </p:sp>
      <p:sp>
        <p:nvSpPr>
          <p:cNvPr id="3" name="Tijdelijke aanduiding voor inhoud 2">
            <a:extLst>
              <a:ext uri="{FF2B5EF4-FFF2-40B4-BE49-F238E27FC236}">
                <a16:creationId xmlns:a16="http://schemas.microsoft.com/office/drawing/2014/main" id="{73844670-3719-4925-F429-67151388E0FA}"/>
              </a:ext>
            </a:extLst>
          </p:cNvPr>
          <p:cNvSpPr>
            <a:spLocks noGrp="1"/>
          </p:cNvSpPr>
          <p:nvPr>
            <p:ph idx="1"/>
          </p:nvPr>
        </p:nvSpPr>
        <p:spPr/>
        <p:txBody>
          <a:bodyPr/>
          <a:lstStyle/>
          <a:p>
            <a:r>
              <a:rPr lang="nl-BE" b="1" dirty="0"/>
              <a:t>=&gt;verlies van ‘extra’ voordelen: </a:t>
            </a:r>
          </a:p>
          <a:p>
            <a:pPr lvl="1"/>
            <a:r>
              <a:rPr lang="nl-BE" sz="2800" dirty="0"/>
              <a:t>subsidies, </a:t>
            </a:r>
          </a:p>
          <a:p>
            <a:pPr lvl="1"/>
            <a:r>
              <a:rPr lang="nl-BE" sz="2800" dirty="0"/>
              <a:t>sociale tarieven, </a:t>
            </a:r>
          </a:p>
          <a:p>
            <a:pPr lvl="1"/>
            <a:r>
              <a:rPr lang="nl-BE" sz="2800" dirty="0"/>
              <a:t>studiebeurs, </a:t>
            </a:r>
          </a:p>
          <a:p>
            <a:pPr lvl="1"/>
            <a:r>
              <a:rPr lang="nl-BE" sz="2800" dirty="0"/>
              <a:t>…</a:t>
            </a:r>
          </a:p>
          <a:p>
            <a:endParaRPr lang="nl-BE" dirty="0"/>
          </a:p>
        </p:txBody>
      </p:sp>
      <p:sp>
        <p:nvSpPr>
          <p:cNvPr id="4" name="Tijdelijke aanduiding voor voettekst 3">
            <a:extLst>
              <a:ext uri="{FF2B5EF4-FFF2-40B4-BE49-F238E27FC236}">
                <a16:creationId xmlns:a16="http://schemas.microsoft.com/office/drawing/2014/main" id="{3D0789F9-810D-D43D-04EA-42E43D9E1E00}"/>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BC1CF2B5-FA1A-46F2-6D9E-7AC768BE7149}"/>
              </a:ext>
            </a:extLst>
          </p:cNvPr>
          <p:cNvSpPr>
            <a:spLocks noGrp="1"/>
          </p:cNvSpPr>
          <p:nvPr>
            <p:ph type="dt" sz="half" idx="10"/>
          </p:nvPr>
        </p:nvSpPr>
        <p:spPr/>
        <p:txBody>
          <a:bodyPr/>
          <a:lstStyle/>
          <a:p>
            <a:fld id="{BDE1D011-9918-CE40-B907-EAAE058796FE}" type="datetime1">
              <a:rPr lang="nl-BE" smtClean="0"/>
              <a:t>22/11/2023</a:t>
            </a:fld>
            <a:endParaRPr lang="en-US"/>
          </a:p>
        </p:txBody>
      </p:sp>
      <p:pic>
        <p:nvPicPr>
          <p:cNvPr id="2050" name="Picture 2" descr="werkloosheidsuitkering | Lectrr">
            <a:extLst>
              <a:ext uri="{FF2B5EF4-FFF2-40B4-BE49-F238E27FC236}">
                <a16:creationId xmlns:a16="http://schemas.microsoft.com/office/drawing/2014/main" id="{513827C7-1081-751F-0A43-262A572D1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640" y="3185160"/>
            <a:ext cx="3555999" cy="252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48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FEFEC0-2A68-B20C-5CB1-CBA44BB5B1C4}"/>
              </a:ext>
            </a:extLst>
          </p:cNvPr>
          <p:cNvSpPr>
            <a:spLocks noGrp="1"/>
          </p:cNvSpPr>
          <p:nvPr>
            <p:ph type="title"/>
          </p:nvPr>
        </p:nvSpPr>
        <p:spPr/>
        <p:txBody>
          <a:bodyPr/>
          <a:lstStyle/>
          <a:p>
            <a:r>
              <a:rPr lang="nl-BE" b="1" dirty="0"/>
              <a:t>(RE-)INTEGRATIEVAL WN</a:t>
            </a:r>
            <a:endParaRPr lang="nl-BE" dirty="0"/>
          </a:p>
        </p:txBody>
      </p:sp>
      <p:sp>
        <p:nvSpPr>
          <p:cNvPr id="3" name="Tijdelijke aanduiding voor inhoud 2">
            <a:extLst>
              <a:ext uri="{FF2B5EF4-FFF2-40B4-BE49-F238E27FC236}">
                <a16:creationId xmlns:a16="http://schemas.microsoft.com/office/drawing/2014/main" id="{AE741A01-1AA2-5B27-633D-7C76514D266F}"/>
              </a:ext>
            </a:extLst>
          </p:cNvPr>
          <p:cNvSpPr>
            <a:spLocks noGrp="1"/>
          </p:cNvSpPr>
          <p:nvPr>
            <p:ph idx="1"/>
          </p:nvPr>
        </p:nvSpPr>
        <p:spPr/>
        <p:txBody>
          <a:bodyPr>
            <a:normAutofit/>
          </a:bodyPr>
          <a:lstStyle/>
          <a:p>
            <a:pPr lvl="1"/>
            <a:r>
              <a:rPr lang="nl-BE" sz="2800" b="1" dirty="0"/>
              <a:t>=&gt;Wat is ‘tijd’ waard? Vrije tijd, </a:t>
            </a:r>
          </a:p>
          <a:p>
            <a:pPr lvl="2"/>
            <a:r>
              <a:rPr lang="nl-BE" sz="2800" dirty="0"/>
              <a:t>Ziekte gerelateerde afspraken: controles, scans, psycholoog, …</a:t>
            </a:r>
          </a:p>
          <a:p>
            <a:pPr lvl="2"/>
            <a:r>
              <a:rPr lang="nl-BE" sz="2800" dirty="0"/>
              <a:t>Tijd met partner, kinderen, kleinkinderen, …</a:t>
            </a:r>
          </a:p>
          <a:p>
            <a:pPr lvl="2"/>
            <a:r>
              <a:rPr lang="nl-BE" sz="2800" dirty="0"/>
              <a:t>100% vrije tijd inleveren voor 20% extra inkomsten?</a:t>
            </a:r>
          </a:p>
          <a:p>
            <a:pPr lvl="3"/>
            <a:r>
              <a:rPr lang="nl-BE" sz="2600" dirty="0"/>
              <a:t>Bijkomend probleem : fiscale druk stijgt als loon stijgt</a:t>
            </a:r>
          </a:p>
        </p:txBody>
      </p:sp>
      <p:sp>
        <p:nvSpPr>
          <p:cNvPr id="4" name="Tijdelijke aanduiding voor voettekst 3">
            <a:extLst>
              <a:ext uri="{FF2B5EF4-FFF2-40B4-BE49-F238E27FC236}">
                <a16:creationId xmlns:a16="http://schemas.microsoft.com/office/drawing/2014/main" id="{BE0EC78B-9BC8-31D5-D2F1-DEA0BF18F625}"/>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60615475-214C-CA4F-FC42-91CC9F113E3D}"/>
              </a:ext>
            </a:extLst>
          </p:cNvPr>
          <p:cNvSpPr>
            <a:spLocks noGrp="1"/>
          </p:cNvSpPr>
          <p:nvPr>
            <p:ph type="dt" sz="half" idx="10"/>
          </p:nvPr>
        </p:nvSpPr>
        <p:spPr/>
        <p:txBody>
          <a:bodyPr/>
          <a:lstStyle/>
          <a:p>
            <a:fld id="{4C5F41F2-55C4-314F-A34E-A702011284CD}" type="datetime1">
              <a:rPr lang="nl-BE" smtClean="0"/>
              <a:t>22/11/2023</a:t>
            </a:fld>
            <a:endParaRPr lang="en-US"/>
          </a:p>
        </p:txBody>
      </p:sp>
    </p:spTree>
    <p:extLst>
      <p:ext uri="{BB962C8B-B14F-4D97-AF65-F5344CB8AC3E}">
        <p14:creationId xmlns:p14="http://schemas.microsoft.com/office/powerpoint/2010/main" val="4122048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97C84-D9C8-B4D4-207C-C224FF0C9952}"/>
              </a:ext>
            </a:extLst>
          </p:cNvPr>
          <p:cNvSpPr>
            <a:spLocks noGrp="1"/>
          </p:cNvSpPr>
          <p:nvPr>
            <p:ph type="title"/>
          </p:nvPr>
        </p:nvSpPr>
        <p:spPr/>
        <p:txBody>
          <a:bodyPr/>
          <a:lstStyle/>
          <a:p>
            <a:r>
              <a:rPr lang="nl-BE" b="1" dirty="0"/>
              <a:t>(RE-)INTEGRATIEVAL WN</a:t>
            </a:r>
            <a:endParaRPr lang="nl-BE" dirty="0"/>
          </a:p>
        </p:txBody>
      </p:sp>
      <p:sp>
        <p:nvSpPr>
          <p:cNvPr id="3" name="Tijdelijke aanduiding voor inhoud 2">
            <a:extLst>
              <a:ext uri="{FF2B5EF4-FFF2-40B4-BE49-F238E27FC236}">
                <a16:creationId xmlns:a16="http://schemas.microsoft.com/office/drawing/2014/main" id="{10F70AE5-244E-730D-7545-9ABB7A439CEB}"/>
              </a:ext>
            </a:extLst>
          </p:cNvPr>
          <p:cNvSpPr>
            <a:spLocks noGrp="1"/>
          </p:cNvSpPr>
          <p:nvPr>
            <p:ph idx="1"/>
          </p:nvPr>
        </p:nvSpPr>
        <p:spPr/>
        <p:txBody>
          <a:bodyPr>
            <a:normAutofit lnSpcReduction="10000"/>
          </a:bodyPr>
          <a:lstStyle/>
          <a:p>
            <a:pPr lvl="1"/>
            <a:r>
              <a:rPr lang="nl-BE" sz="2800" b="1" dirty="0"/>
              <a:t>=&gt;Bijkomende extra kosten</a:t>
            </a:r>
          </a:p>
          <a:p>
            <a:pPr lvl="2"/>
            <a:r>
              <a:rPr lang="nl-BE" sz="2800" dirty="0"/>
              <a:t>Kinderopvang: 5,24 tot 32€/kind/dag </a:t>
            </a:r>
          </a:p>
          <a:p>
            <a:pPr lvl="3"/>
            <a:r>
              <a:rPr lang="nl-BE" sz="2600" dirty="0"/>
              <a:t>(tussen 48€ (deeltijds laag salaris) en 540€ hoog salaris voltijds) maand per kind)</a:t>
            </a:r>
          </a:p>
          <a:p>
            <a:pPr lvl="2"/>
            <a:r>
              <a:rPr lang="nl-BE" sz="2800" dirty="0"/>
              <a:t>Transportkosten, eigen wagen (46c/km), openbaar vervoer, …</a:t>
            </a:r>
          </a:p>
          <a:p>
            <a:pPr lvl="2"/>
            <a:r>
              <a:rPr lang="nl-BE" sz="2800" dirty="0"/>
              <a:t>Kledij, broodjes, ….</a:t>
            </a:r>
          </a:p>
          <a:p>
            <a:pPr lvl="2"/>
            <a:r>
              <a:rPr lang="nl-BE" sz="2800" dirty="0"/>
              <a:t>(extra) poetshulp</a:t>
            </a:r>
          </a:p>
          <a:p>
            <a:endParaRPr lang="nl-BE" dirty="0"/>
          </a:p>
        </p:txBody>
      </p:sp>
      <p:sp>
        <p:nvSpPr>
          <p:cNvPr id="4" name="Tijdelijke aanduiding voor voettekst 3">
            <a:extLst>
              <a:ext uri="{FF2B5EF4-FFF2-40B4-BE49-F238E27FC236}">
                <a16:creationId xmlns:a16="http://schemas.microsoft.com/office/drawing/2014/main" id="{3D9BFE22-3C69-F375-DB41-7A0E17B17052}"/>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4BBED3F3-57FD-BC1A-E7BA-AAED3B07AD95}"/>
              </a:ext>
            </a:extLst>
          </p:cNvPr>
          <p:cNvSpPr>
            <a:spLocks noGrp="1"/>
          </p:cNvSpPr>
          <p:nvPr>
            <p:ph type="dt" sz="half" idx="10"/>
          </p:nvPr>
        </p:nvSpPr>
        <p:spPr/>
        <p:txBody>
          <a:bodyPr/>
          <a:lstStyle/>
          <a:p>
            <a:fld id="{FB6B05D8-892E-7E46-8BE5-043DCC37618A}" type="datetime1">
              <a:rPr lang="nl-BE" smtClean="0"/>
              <a:t>22/11/2023</a:t>
            </a:fld>
            <a:endParaRPr lang="en-US"/>
          </a:p>
        </p:txBody>
      </p:sp>
    </p:spTree>
    <p:extLst>
      <p:ext uri="{BB962C8B-B14F-4D97-AF65-F5344CB8AC3E}">
        <p14:creationId xmlns:p14="http://schemas.microsoft.com/office/powerpoint/2010/main" val="255530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B90D2F-8E69-9A02-2D2B-D25848B05992}"/>
              </a:ext>
            </a:extLst>
          </p:cNvPr>
          <p:cNvSpPr>
            <a:spLocks noGrp="1"/>
          </p:cNvSpPr>
          <p:nvPr>
            <p:ph type="title"/>
          </p:nvPr>
        </p:nvSpPr>
        <p:spPr/>
        <p:txBody>
          <a:bodyPr>
            <a:normAutofit fontScale="90000"/>
          </a:bodyPr>
          <a:lstStyle/>
          <a:p>
            <a:r>
              <a:rPr lang="nl-BE" b="1" dirty="0"/>
              <a:t>Bijkomende negatief beïnvloedende factoren (intrinsieke motivatie)</a:t>
            </a:r>
            <a:endParaRPr lang="nl-BE" dirty="0"/>
          </a:p>
        </p:txBody>
      </p:sp>
      <p:sp>
        <p:nvSpPr>
          <p:cNvPr id="3" name="Tijdelijke aanduiding voor inhoud 2">
            <a:extLst>
              <a:ext uri="{FF2B5EF4-FFF2-40B4-BE49-F238E27FC236}">
                <a16:creationId xmlns:a16="http://schemas.microsoft.com/office/drawing/2014/main" id="{0C066CAD-EBAB-5342-5B72-7C761C37F1DE}"/>
              </a:ext>
            </a:extLst>
          </p:cNvPr>
          <p:cNvSpPr>
            <a:spLocks noGrp="1"/>
          </p:cNvSpPr>
          <p:nvPr>
            <p:ph idx="1"/>
          </p:nvPr>
        </p:nvSpPr>
        <p:spPr>
          <a:xfrm>
            <a:off x="838200" y="2178657"/>
            <a:ext cx="9189720" cy="3998306"/>
          </a:xfrm>
        </p:spPr>
        <p:txBody>
          <a:bodyPr>
            <a:normAutofit lnSpcReduction="10000"/>
          </a:bodyPr>
          <a:lstStyle/>
          <a:p>
            <a:r>
              <a:rPr lang="nl-BE" b="1" dirty="0"/>
              <a:t>Stress</a:t>
            </a:r>
          </a:p>
          <a:p>
            <a:r>
              <a:rPr lang="nl-BE" b="1" dirty="0"/>
              <a:t>Vermoeidheid</a:t>
            </a:r>
          </a:p>
          <a:p>
            <a:r>
              <a:rPr lang="nl-BE" b="1" dirty="0"/>
              <a:t>Bijwerkingen nazorg: chemo, medicatie, …</a:t>
            </a:r>
          </a:p>
          <a:p>
            <a:r>
              <a:rPr lang="nl-BE" b="1" dirty="0"/>
              <a:t>Extra zorg: stoma, …</a:t>
            </a:r>
          </a:p>
          <a:p>
            <a:r>
              <a:rPr lang="nl-BE" b="1" dirty="0"/>
              <a:t>Schaamte: vermoeidheid, stoma, ….</a:t>
            </a:r>
          </a:p>
          <a:p>
            <a:r>
              <a:rPr lang="nl-BE" b="1" dirty="0"/>
              <a:t>Onbegrip derden</a:t>
            </a:r>
          </a:p>
          <a:p>
            <a:r>
              <a:rPr lang="nl-BE" b="1" dirty="0"/>
              <a:t>…</a:t>
            </a:r>
          </a:p>
        </p:txBody>
      </p:sp>
      <p:sp>
        <p:nvSpPr>
          <p:cNvPr id="4" name="Tijdelijke aanduiding voor voettekst 3">
            <a:extLst>
              <a:ext uri="{FF2B5EF4-FFF2-40B4-BE49-F238E27FC236}">
                <a16:creationId xmlns:a16="http://schemas.microsoft.com/office/drawing/2014/main" id="{18610B2F-1D77-034F-1360-33C362028118}"/>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51640E5E-8F82-9F3F-172D-A9E7277138FF}"/>
              </a:ext>
            </a:extLst>
          </p:cNvPr>
          <p:cNvSpPr>
            <a:spLocks noGrp="1"/>
          </p:cNvSpPr>
          <p:nvPr>
            <p:ph type="dt" sz="half" idx="10"/>
          </p:nvPr>
        </p:nvSpPr>
        <p:spPr/>
        <p:txBody>
          <a:bodyPr/>
          <a:lstStyle/>
          <a:p>
            <a:fld id="{4B475BB8-9CFD-4548-8900-B8FFCB64C95B}" type="datetime1">
              <a:rPr lang="nl-BE" smtClean="0"/>
              <a:t>22/11/2023</a:t>
            </a:fld>
            <a:endParaRPr lang="en-US"/>
          </a:p>
        </p:txBody>
      </p:sp>
      <p:pic>
        <p:nvPicPr>
          <p:cNvPr id="3078" name="Picture 6" descr="Pessimisten-power: de kracht van negatief denken | RTL Nieuws">
            <a:extLst>
              <a:ext uri="{FF2B5EF4-FFF2-40B4-BE49-F238E27FC236}">
                <a16:creationId xmlns:a16="http://schemas.microsoft.com/office/drawing/2014/main" id="{5DC50F49-7786-2576-FFBC-F1CB24CC8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3691" y="3796496"/>
            <a:ext cx="3032567" cy="229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3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23BA5-6912-EB85-23FB-F15A31576616}"/>
              </a:ext>
            </a:extLst>
          </p:cNvPr>
          <p:cNvSpPr>
            <a:spLocks noGrp="1"/>
          </p:cNvSpPr>
          <p:nvPr>
            <p:ph type="title"/>
          </p:nvPr>
        </p:nvSpPr>
        <p:spPr/>
        <p:txBody>
          <a:bodyPr/>
          <a:lstStyle/>
          <a:p>
            <a:r>
              <a:rPr lang="nl-BE" dirty="0"/>
              <a:t>Aandachtspunten: focus op</a:t>
            </a:r>
          </a:p>
        </p:txBody>
      </p:sp>
      <p:sp>
        <p:nvSpPr>
          <p:cNvPr id="3" name="Tijdelijke aanduiding voor inhoud 2">
            <a:extLst>
              <a:ext uri="{FF2B5EF4-FFF2-40B4-BE49-F238E27FC236}">
                <a16:creationId xmlns:a16="http://schemas.microsoft.com/office/drawing/2014/main" id="{D8DC6FFF-2216-B622-7A55-EE6DD5C180F6}"/>
              </a:ext>
            </a:extLst>
          </p:cNvPr>
          <p:cNvSpPr>
            <a:spLocks noGrp="1"/>
          </p:cNvSpPr>
          <p:nvPr>
            <p:ph idx="1"/>
          </p:nvPr>
        </p:nvSpPr>
        <p:spPr>
          <a:xfrm>
            <a:off x="834342" y="1782887"/>
            <a:ext cx="10515600" cy="3998306"/>
          </a:xfrm>
        </p:spPr>
        <p:txBody>
          <a:bodyPr>
            <a:normAutofit fontScale="92500" lnSpcReduction="20000"/>
          </a:bodyPr>
          <a:lstStyle/>
          <a:p>
            <a:r>
              <a:rPr lang="nl-BE" b="1" dirty="0"/>
              <a:t>Knelpuntberoepen: toegevoegde waarde functie</a:t>
            </a:r>
          </a:p>
          <a:p>
            <a:pPr lvl="1"/>
            <a:r>
              <a:rPr lang="nl-BE" b="1" dirty="0"/>
              <a:t>Persoonlijk</a:t>
            </a:r>
          </a:p>
          <a:p>
            <a:pPr lvl="1"/>
            <a:r>
              <a:rPr lang="nl-BE" b="1" dirty="0"/>
              <a:t>Organisatie</a:t>
            </a:r>
          </a:p>
          <a:p>
            <a:pPr lvl="1"/>
            <a:r>
              <a:rPr lang="nl-BE" b="1" dirty="0"/>
              <a:t>Maatschappij</a:t>
            </a:r>
          </a:p>
          <a:p>
            <a:pPr lvl="1"/>
            <a:r>
              <a:rPr lang="nl-BE" b="1" dirty="0"/>
              <a:t>….</a:t>
            </a:r>
          </a:p>
          <a:p>
            <a:r>
              <a:rPr lang="nl-BE" b="1" dirty="0"/>
              <a:t>Kerncompetenties</a:t>
            </a:r>
          </a:p>
          <a:p>
            <a:r>
              <a:rPr lang="nl-BE" b="1" dirty="0"/>
              <a:t>Kernwaarden kandidaat</a:t>
            </a:r>
          </a:p>
          <a:p>
            <a:r>
              <a:rPr lang="nl-BE" b="1" dirty="0">
                <a:solidFill>
                  <a:srgbClr val="0070C0">
                    <a:alpha val="70000"/>
                  </a:srgbClr>
                </a:solidFill>
              </a:rPr>
              <a:t>Huis van werkvermogen </a:t>
            </a:r>
            <a:r>
              <a:rPr lang="nl-BE" b="1" dirty="0"/>
              <a:t>als finale controle</a:t>
            </a:r>
          </a:p>
          <a:p>
            <a:r>
              <a:rPr lang="nl-BE" b="1" dirty="0"/>
              <a:t>Voornamelijk intrinsieke motivatie</a:t>
            </a:r>
          </a:p>
        </p:txBody>
      </p:sp>
      <p:sp>
        <p:nvSpPr>
          <p:cNvPr id="4" name="Tijdelijke aanduiding voor datum 3">
            <a:extLst>
              <a:ext uri="{FF2B5EF4-FFF2-40B4-BE49-F238E27FC236}">
                <a16:creationId xmlns:a16="http://schemas.microsoft.com/office/drawing/2014/main" id="{D3C48569-E428-9C81-C671-6D4A9067BD33}"/>
              </a:ext>
            </a:extLst>
          </p:cNvPr>
          <p:cNvSpPr>
            <a:spLocks noGrp="1"/>
          </p:cNvSpPr>
          <p:nvPr>
            <p:ph type="dt" sz="half" idx="10"/>
          </p:nvPr>
        </p:nvSpPr>
        <p:spPr/>
        <p:txBody>
          <a:bodyPr/>
          <a:lstStyle/>
          <a:p>
            <a:fld id="{35386848-DAB0-3B44-9832-912613852C45}" type="datetime1">
              <a:rPr lang="nl-BE" smtClean="0"/>
              <a:t>22/11/2023</a:t>
            </a:fld>
            <a:endParaRPr lang="en-US"/>
          </a:p>
        </p:txBody>
      </p:sp>
      <p:sp>
        <p:nvSpPr>
          <p:cNvPr id="5" name="Tijdelijke aanduiding voor voettekst 4">
            <a:extLst>
              <a:ext uri="{FF2B5EF4-FFF2-40B4-BE49-F238E27FC236}">
                <a16:creationId xmlns:a16="http://schemas.microsoft.com/office/drawing/2014/main" id="{692646F0-5775-216F-0FE6-177880AAAC01}"/>
              </a:ext>
            </a:extLst>
          </p:cNvPr>
          <p:cNvSpPr>
            <a:spLocks noGrp="1"/>
          </p:cNvSpPr>
          <p:nvPr>
            <p:ph type="ftr" sz="quarter" idx="11"/>
          </p:nvPr>
        </p:nvSpPr>
        <p:spPr/>
        <p:txBody>
          <a:bodyPr/>
          <a:lstStyle/>
          <a:p>
            <a:r>
              <a:rPr lang="en-US"/>
              <a:t>Sterpunt Inclusief Ondernemen :Rentree</a:t>
            </a:r>
          </a:p>
        </p:txBody>
      </p:sp>
      <p:pic>
        <p:nvPicPr>
          <p:cNvPr id="6" name="Picture 4" descr="Overwin Faalangst &amp; Onzekerheid – State of Mind Network">
            <a:extLst>
              <a:ext uri="{FF2B5EF4-FFF2-40B4-BE49-F238E27FC236}">
                <a16:creationId xmlns:a16="http://schemas.microsoft.com/office/drawing/2014/main" id="{CAD7EE2D-BC88-2D35-BB5D-6D37D3248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142" y="2522505"/>
            <a:ext cx="4953000" cy="2101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50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314C514-142C-33F2-D916-604724A6F2ED}"/>
              </a:ext>
            </a:extLst>
          </p:cNvPr>
          <p:cNvSpPr>
            <a:spLocks noGrp="1"/>
          </p:cNvSpPr>
          <p:nvPr>
            <p:ph type="dt" sz="half" idx="10"/>
          </p:nvPr>
        </p:nvSpPr>
        <p:spPr/>
        <p:txBody>
          <a:bodyPr/>
          <a:lstStyle/>
          <a:p>
            <a:fld id="{ECFB296A-2F54-5F46-B8D8-B0E988B2F696}" type="datetime1">
              <a:rPr lang="nl-BE" smtClean="0"/>
              <a:t>22/11/2023</a:t>
            </a:fld>
            <a:endParaRPr lang="en-US"/>
          </a:p>
        </p:txBody>
      </p:sp>
      <p:sp>
        <p:nvSpPr>
          <p:cNvPr id="3" name="Tijdelijke aanduiding voor voettekst 2">
            <a:extLst>
              <a:ext uri="{FF2B5EF4-FFF2-40B4-BE49-F238E27FC236}">
                <a16:creationId xmlns:a16="http://schemas.microsoft.com/office/drawing/2014/main" id="{15A9386A-B8D0-9E7C-6C33-1FAB47113639}"/>
              </a:ext>
            </a:extLst>
          </p:cNvPr>
          <p:cNvSpPr>
            <a:spLocks noGrp="1"/>
          </p:cNvSpPr>
          <p:nvPr>
            <p:ph type="ftr" sz="quarter" idx="11"/>
          </p:nvPr>
        </p:nvSpPr>
        <p:spPr/>
        <p:txBody>
          <a:bodyPr/>
          <a:lstStyle/>
          <a:p>
            <a:r>
              <a:rPr lang="en-US"/>
              <a:t>Sterpunt Inclusief Ondernemen :Rentree</a:t>
            </a:r>
          </a:p>
        </p:txBody>
      </p:sp>
      <p:pic>
        <p:nvPicPr>
          <p:cNvPr id="3074" name="Picture 2" descr="Duurzame Inzetbaarheid bij Tata Steel NL – Tata Steel biedt inzicht in jouw  Duurzame Inzetbaarheid middels het Huis van Werkvermogen.">
            <a:extLst>
              <a:ext uri="{FF2B5EF4-FFF2-40B4-BE49-F238E27FC236}">
                <a16:creationId xmlns:a16="http://schemas.microsoft.com/office/drawing/2014/main" id="{C29F447C-F117-EEA7-E263-C881338F1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775" y="729205"/>
            <a:ext cx="5602147" cy="5602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42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6EE4B42-26B2-4FCB-8E38-4E2887241DD3}"/>
              </a:ext>
            </a:extLst>
          </p:cNvPr>
          <p:cNvSpPr>
            <a:spLocks noGrp="1"/>
          </p:cNvSpPr>
          <p:nvPr>
            <p:ph type="title"/>
          </p:nvPr>
        </p:nvSpPr>
        <p:spPr/>
        <p:txBody>
          <a:bodyPr vert="horz" lIns="91440" tIns="45720" rIns="91440" bIns="45720" rtlCol="0" anchor="ctr">
            <a:normAutofit/>
          </a:bodyPr>
          <a:lstStyle/>
          <a:p>
            <a:endParaRPr lang="en-BE" b="1" dirty="0"/>
          </a:p>
        </p:txBody>
      </p:sp>
      <p:pic>
        <p:nvPicPr>
          <p:cNvPr id="6" name="Afbeelding 5">
            <a:extLst>
              <a:ext uri="{FF2B5EF4-FFF2-40B4-BE49-F238E27FC236}">
                <a16:creationId xmlns:a16="http://schemas.microsoft.com/office/drawing/2014/main" id="{D0A42C9A-C6EF-49DE-9163-F39111B224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290" r="10223" b="-1"/>
          <a:stretch/>
        </p:blipFill>
        <p:spPr>
          <a:xfrm>
            <a:off x="6135019" y="1825625"/>
            <a:ext cx="5181600" cy="4351338"/>
          </a:xfrm>
          <a:prstGeom prst="rect">
            <a:avLst/>
          </a:prstGeom>
          <a:noFill/>
        </p:spPr>
      </p:pic>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814035" y="1825625"/>
            <a:ext cx="5181600" cy="4351338"/>
          </a:xfrm>
          <a:prstGeom prst="rect">
            <a:avLst/>
          </a:prstGeom>
        </p:spPr>
        <p:txBody>
          <a:bodyPr vert="horz" lIns="91440" tIns="45720" rIns="91440" bIns="45720" rtlCol="0" anchor="ct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nl-NL" sz="2600" dirty="0"/>
              <a:t>Wat is een goed werkvermogen?</a:t>
            </a:r>
          </a:p>
          <a:p>
            <a:pPr>
              <a:spcBef>
                <a:spcPts val="1800"/>
              </a:spcBef>
            </a:pPr>
            <a:r>
              <a:rPr lang="nl-NL" sz="2600" dirty="0"/>
              <a:t>Hoe ziet het Huis van Werkvermogen er uit?</a:t>
            </a:r>
          </a:p>
          <a:p>
            <a:pPr>
              <a:spcBef>
                <a:spcPts val="1800"/>
              </a:spcBef>
            </a:pPr>
            <a:r>
              <a:rPr lang="nl-NL" sz="2600" dirty="0"/>
              <a:t>Wat zijn jouw energiegevers en energienemers?</a:t>
            </a:r>
          </a:p>
          <a:p>
            <a:pPr>
              <a:spcBef>
                <a:spcPts val="1800"/>
              </a:spcBef>
            </a:pPr>
            <a:r>
              <a:rPr lang="nl-NL" sz="2600" dirty="0"/>
              <a:t>Wat is de impact van een stevig Huis van Werkvermogen?</a:t>
            </a:r>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sp>
        <p:nvSpPr>
          <p:cNvPr id="2" name="Tijdelijke aanduiding voor datum 1">
            <a:extLst>
              <a:ext uri="{FF2B5EF4-FFF2-40B4-BE49-F238E27FC236}">
                <a16:creationId xmlns:a16="http://schemas.microsoft.com/office/drawing/2014/main" id="{130658F9-BFA6-9F50-B617-9E12FC7DF743}"/>
              </a:ext>
            </a:extLst>
          </p:cNvPr>
          <p:cNvSpPr>
            <a:spLocks noGrp="1"/>
          </p:cNvSpPr>
          <p:nvPr>
            <p:ph type="dt" sz="half" idx="10"/>
          </p:nvPr>
        </p:nvSpPr>
        <p:spPr/>
        <p:txBody>
          <a:bodyPr/>
          <a:lstStyle/>
          <a:p>
            <a:fld id="{022F53B2-B7D5-6B42-B992-082CA5EBF652}" type="datetime1">
              <a:rPr lang="nl-BE" smtClean="0"/>
              <a:t>22/11/2023</a:t>
            </a:fld>
            <a:endParaRPr lang="en-US"/>
          </a:p>
        </p:txBody>
      </p:sp>
      <p:sp>
        <p:nvSpPr>
          <p:cNvPr id="3" name="Tijdelijke aanduiding voor voettekst 2">
            <a:extLst>
              <a:ext uri="{FF2B5EF4-FFF2-40B4-BE49-F238E27FC236}">
                <a16:creationId xmlns:a16="http://schemas.microsoft.com/office/drawing/2014/main" id="{4123B797-D898-5BDE-ADCA-F15D86EF324E}"/>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394958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0ADC8-1AF6-84ED-4FA3-E43EDAAFD04D}"/>
              </a:ext>
            </a:extLst>
          </p:cNvPr>
          <p:cNvSpPr>
            <a:spLocks noGrp="1"/>
          </p:cNvSpPr>
          <p:nvPr>
            <p:ph type="title"/>
          </p:nvPr>
        </p:nvSpPr>
        <p:spPr/>
        <p:txBody>
          <a:bodyPr>
            <a:normAutofit/>
          </a:bodyPr>
          <a:lstStyle/>
          <a:p>
            <a:r>
              <a:rPr lang="nl-BE" sz="8000" b="1" dirty="0"/>
              <a:t>topics</a:t>
            </a:r>
          </a:p>
        </p:txBody>
      </p:sp>
      <p:sp>
        <p:nvSpPr>
          <p:cNvPr id="3" name="Tijdelijke aanduiding voor inhoud 2">
            <a:extLst>
              <a:ext uri="{FF2B5EF4-FFF2-40B4-BE49-F238E27FC236}">
                <a16:creationId xmlns:a16="http://schemas.microsoft.com/office/drawing/2014/main" id="{BD21C9F0-C948-EDAB-CBF8-6E70E4F20390}"/>
              </a:ext>
            </a:extLst>
          </p:cNvPr>
          <p:cNvSpPr>
            <a:spLocks noGrp="1"/>
          </p:cNvSpPr>
          <p:nvPr>
            <p:ph idx="1"/>
          </p:nvPr>
        </p:nvSpPr>
        <p:spPr/>
        <p:txBody>
          <a:bodyPr/>
          <a:lstStyle/>
          <a:p>
            <a:r>
              <a:rPr lang="nl-BE" b="1" dirty="0"/>
              <a:t>Enkele cijfers over de arbeidsmarkt Vlaanderen</a:t>
            </a:r>
          </a:p>
          <a:p>
            <a:pPr lvl="1"/>
            <a:r>
              <a:rPr lang="nl-BE" dirty="0"/>
              <a:t>Openstaande vacatures</a:t>
            </a:r>
          </a:p>
          <a:p>
            <a:pPr lvl="1"/>
            <a:r>
              <a:rPr lang="nl-BE" dirty="0"/>
              <a:t>Beroepsactieve bevolking</a:t>
            </a:r>
          </a:p>
          <a:p>
            <a:pPr lvl="2"/>
            <a:r>
              <a:rPr lang="nl-BE" dirty="0"/>
              <a:t>Werkend versus niet werkend</a:t>
            </a:r>
          </a:p>
          <a:p>
            <a:r>
              <a:rPr lang="nl-BE" b="1" dirty="0"/>
              <a:t>Positie (ex-)kankerpatiënten op de arbeidsmarkt</a:t>
            </a:r>
          </a:p>
          <a:p>
            <a:pPr lvl="1"/>
            <a:endParaRPr lang="nl-BE" dirty="0"/>
          </a:p>
        </p:txBody>
      </p:sp>
      <p:sp>
        <p:nvSpPr>
          <p:cNvPr id="4" name="Tijdelijke aanduiding voor voettekst 3">
            <a:extLst>
              <a:ext uri="{FF2B5EF4-FFF2-40B4-BE49-F238E27FC236}">
                <a16:creationId xmlns:a16="http://schemas.microsoft.com/office/drawing/2014/main" id="{6043BCD7-D14B-1B11-0916-EFC78E21B665}"/>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FFC39A27-7EA6-064F-3DBE-AC01FF11B3B3}"/>
              </a:ext>
            </a:extLst>
          </p:cNvPr>
          <p:cNvSpPr>
            <a:spLocks noGrp="1"/>
          </p:cNvSpPr>
          <p:nvPr>
            <p:ph type="dt" sz="half" idx="10"/>
          </p:nvPr>
        </p:nvSpPr>
        <p:spPr/>
        <p:txBody>
          <a:bodyPr/>
          <a:lstStyle/>
          <a:p>
            <a:fld id="{FD8D248B-0026-C746-83E2-A26D8930FFBF}" type="datetime1">
              <a:rPr lang="nl-BE" smtClean="0"/>
              <a:t>22/11/2023</a:t>
            </a:fld>
            <a:endParaRPr lang="en-US"/>
          </a:p>
        </p:txBody>
      </p:sp>
    </p:spTree>
    <p:extLst>
      <p:ext uri="{BB962C8B-B14F-4D97-AF65-F5344CB8AC3E}">
        <p14:creationId xmlns:p14="http://schemas.microsoft.com/office/powerpoint/2010/main" val="246281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814034" y="1825625"/>
            <a:ext cx="10408147" cy="4351338"/>
          </a:xfrm>
          <a:prstGeom prst="rect">
            <a:avLst/>
          </a:prstGeom>
        </p:spPr>
        <p:txBody>
          <a:bodyPr vert="horz" lIns="91440" tIns="45720" rIns="91440" bIns="45720" rtlCol="0" anchor="t">
            <a:normAutofit fontScale="92500" lnSpcReduction="2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719"/>
              </a:spcBef>
            </a:pPr>
            <a:r>
              <a:rPr lang="nl-NL" dirty="0"/>
              <a:t>Maak jij je zorgen omdat we steeds langer moeten werken?</a:t>
            </a:r>
            <a:endParaRPr lang="nl-BE" dirty="0"/>
          </a:p>
          <a:p>
            <a:pPr>
              <a:lnSpc>
                <a:spcPct val="150000"/>
              </a:lnSpc>
              <a:spcBef>
                <a:spcPts val="719"/>
              </a:spcBef>
            </a:pPr>
            <a:r>
              <a:rPr lang="nl-BE" dirty="0"/>
              <a:t>Kan je je professionele rol nog volhouden tot aan je pensioen?</a:t>
            </a:r>
          </a:p>
          <a:p>
            <a:pPr>
              <a:lnSpc>
                <a:spcPct val="150000"/>
              </a:lnSpc>
              <a:spcBef>
                <a:spcPts val="719"/>
              </a:spcBef>
            </a:pPr>
            <a:r>
              <a:rPr lang="nl-BE" dirty="0">
                <a:solidFill>
                  <a:srgbClr val="FF0000"/>
                </a:solidFill>
              </a:rPr>
              <a:t>Welke functie zie je haalbaar en hoe?</a:t>
            </a:r>
            <a:endParaRPr lang="nl-NL" dirty="0">
              <a:solidFill>
                <a:srgbClr val="FF0000"/>
              </a:solidFill>
            </a:endParaRPr>
          </a:p>
          <a:p>
            <a:pPr>
              <a:lnSpc>
                <a:spcPct val="150000"/>
              </a:lnSpc>
              <a:spcBef>
                <a:spcPts val="719"/>
              </a:spcBef>
            </a:pPr>
            <a:r>
              <a:rPr lang="nl-NL" dirty="0">
                <a:solidFill>
                  <a:srgbClr val="FF0000"/>
                </a:solidFill>
              </a:rPr>
              <a:t>Blijft er voldoende uitdaging?</a:t>
            </a:r>
          </a:p>
          <a:p>
            <a:pPr>
              <a:lnSpc>
                <a:spcPct val="150000"/>
              </a:lnSpc>
              <a:spcBef>
                <a:spcPts val="719"/>
              </a:spcBef>
            </a:pPr>
            <a:r>
              <a:rPr lang="nl-NL" dirty="0"/>
              <a:t>Welke veranderingen verwacht jij in de toekomst </a:t>
            </a:r>
            <a:r>
              <a:rPr lang="nl-NL" dirty="0" err="1"/>
              <a:t>jobwise</a:t>
            </a:r>
            <a:r>
              <a:rPr lang="nl-NL" dirty="0"/>
              <a:t>?</a:t>
            </a:r>
          </a:p>
          <a:p>
            <a:pPr>
              <a:lnSpc>
                <a:spcPct val="150000"/>
              </a:lnSpc>
              <a:spcBef>
                <a:spcPts val="719"/>
              </a:spcBef>
            </a:pPr>
            <a:r>
              <a:rPr lang="nl-NL" dirty="0">
                <a:solidFill>
                  <a:srgbClr val="FF0000"/>
                </a:solidFill>
              </a:rPr>
              <a:t>Welke mogelijkheden zie je voor jezelf?</a:t>
            </a:r>
          </a:p>
          <a:p>
            <a:pPr>
              <a:lnSpc>
                <a:spcPct val="150000"/>
              </a:lnSpc>
              <a:spcBef>
                <a:spcPts val="719"/>
              </a:spcBef>
            </a:pPr>
            <a:r>
              <a:rPr lang="nl-NL" dirty="0"/>
              <a:t>Welke opleiding/training wil je nog volgen? </a:t>
            </a:r>
          </a:p>
          <a:p>
            <a:pPr>
              <a:spcBef>
                <a:spcPts val="719"/>
              </a:spcBef>
            </a:pPr>
            <a:endParaRPr lang="nl-BE" dirty="0"/>
          </a:p>
          <a:p>
            <a:pPr>
              <a:spcBef>
                <a:spcPts val="719"/>
              </a:spcBef>
              <a:buClr>
                <a:srgbClr val="3C305F"/>
              </a:buClr>
            </a:pPr>
            <a:endParaRPr lang="nl-BE" dirty="0"/>
          </a:p>
          <a:p>
            <a:pPr>
              <a:spcBef>
                <a:spcPts val="719"/>
              </a:spcBef>
              <a:buClr>
                <a:srgbClr val="3C305F"/>
              </a:buClr>
            </a:pPr>
            <a:endParaRPr lang="nl-NL" dirty="0"/>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sp>
        <p:nvSpPr>
          <p:cNvPr id="9" name="Titel 1">
            <a:extLst>
              <a:ext uri="{FF2B5EF4-FFF2-40B4-BE49-F238E27FC236}">
                <a16:creationId xmlns:a16="http://schemas.microsoft.com/office/drawing/2014/main" id="{893FA300-0C6C-4B58-B336-48486B1B970D}"/>
              </a:ext>
            </a:extLst>
          </p:cNvPr>
          <p:cNvSpPr>
            <a:spLocks noGrp="1"/>
          </p:cNvSpPr>
          <p:nvPr>
            <p:ph type="title"/>
          </p:nvPr>
        </p:nvSpPr>
        <p:spPr/>
        <p:txBody>
          <a:bodyPr anchor="ctr">
            <a:normAutofit fontScale="90000"/>
          </a:bodyPr>
          <a:lstStyle/>
          <a:p>
            <a:r>
              <a:rPr lang="fr-BE" b="1" dirty="0"/>
              <a:t>Wat </a:t>
            </a:r>
            <a:r>
              <a:rPr lang="fr-BE" b="1" dirty="0" err="1"/>
              <a:t>heb</a:t>
            </a:r>
            <a:r>
              <a:rPr lang="fr-BE" b="1" dirty="0"/>
              <a:t> je </a:t>
            </a:r>
            <a:r>
              <a:rPr lang="fr-BE" b="1" dirty="0" err="1"/>
              <a:t>nodig</a:t>
            </a:r>
            <a:r>
              <a:rPr lang="fr-BE" b="1" dirty="0"/>
              <a:t> om langer te </a:t>
            </a:r>
            <a:r>
              <a:rPr lang="fr-BE" b="1" dirty="0" err="1"/>
              <a:t>kunnen</a:t>
            </a:r>
            <a:r>
              <a:rPr lang="fr-BE" b="1" dirty="0"/>
              <a:t> </a:t>
            </a:r>
            <a:r>
              <a:rPr lang="fr-BE" b="1" dirty="0" err="1"/>
              <a:t>werken</a:t>
            </a:r>
            <a:r>
              <a:rPr lang="fr-BE" b="1" dirty="0"/>
              <a:t>?</a:t>
            </a:r>
            <a:endParaRPr lang="fr-BE" strike="sngStrike" dirty="0"/>
          </a:p>
        </p:txBody>
      </p:sp>
      <p:sp>
        <p:nvSpPr>
          <p:cNvPr id="2" name="Tijdelijke aanduiding voor datum 1">
            <a:extLst>
              <a:ext uri="{FF2B5EF4-FFF2-40B4-BE49-F238E27FC236}">
                <a16:creationId xmlns:a16="http://schemas.microsoft.com/office/drawing/2014/main" id="{5E041365-771A-B61A-F99C-386F340DD88E}"/>
              </a:ext>
            </a:extLst>
          </p:cNvPr>
          <p:cNvSpPr>
            <a:spLocks noGrp="1"/>
          </p:cNvSpPr>
          <p:nvPr>
            <p:ph type="dt" sz="half" idx="10"/>
          </p:nvPr>
        </p:nvSpPr>
        <p:spPr/>
        <p:txBody>
          <a:bodyPr/>
          <a:lstStyle/>
          <a:p>
            <a:fld id="{FBA1068C-1051-0247-960F-E739DF00238E}" type="datetime1">
              <a:rPr lang="nl-BE" smtClean="0"/>
              <a:t>22/11/2023</a:t>
            </a:fld>
            <a:endParaRPr lang="en-US"/>
          </a:p>
        </p:txBody>
      </p:sp>
      <p:sp>
        <p:nvSpPr>
          <p:cNvPr id="3" name="Tijdelijke aanduiding voor voettekst 2">
            <a:extLst>
              <a:ext uri="{FF2B5EF4-FFF2-40B4-BE49-F238E27FC236}">
                <a16:creationId xmlns:a16="http://schemas.microsoft.com/office/drawing/2014/main" id="{B823C8B0-A649-F99B-9B36-06A0AE7F7F1A}"/>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944353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a:bodyPr>
          <a:lstStyle/>
          <a:p>
            <a:r>
              <a:rPr lang="fr-BE" b="1" dirty="0"/>
              <a:t>Wat </a:t>
            </a:r>
            <a:r>
              <a:rPr lang="fr-BE" b="1" dirty="0" err="1"/>
              <a:t>is</a:t>
            </a:r>
            <a:r>
              <a:rPr lang="fr-BE" b="1" dirty="0"/>
              <a:t> </a:t>
            </a:r>
            <a:r>
              <a:rPr lang="fr-BE" b="1" dirty="0" err="1"/>
              <a:t>werkvermogen</a:t>
            </a:r>
            <a:r>
              <a:rPr lang="fr-BE" b="1" dirty="0"/>
              <a:t>?</a:t>
            </a:r>
            <a:endParaRPr lang="fr-BE" dirty="0"/>
          </a:p>
        </p:txBody>
      </p:sp>
      <p:sp>
        <p:nvSpPr>
          <p:cNvPr id="9" name="Content Placeholder 3">
            <a:extLst>
              <a:ext uri="{FF2B5EF4-FFF2-40B4-BE49-F238E27FC236}">
                <a16:creationId xmlns:a16="http://schemas.microsoft.com/office/drawing/2014/main" id="{FCEC3A09-6455-4993-BCCB-897F9026D119}"/>
              </a:ext>
            </a:extLst>
          </p:cNvPr>
          <p:cNvSpPr>
            <a:spLocks noGrp="1"/>
          </p:cNvSpPr>
          <p:nvPr>
            <p:ph sz="half" idx="1"/>
          </p:nvPr>
        </p:nvSpPr>
        <p:spPr>
          <a:xfrm>
            <a:off x="5854890" y="1748984"/>
            <a:ext cx="6337110" cy="4780834"/>
          </a:xfrm>
        </p:spPr>
        <p:txBody>
          <a:bodyPr>
            <a:noAutofit/>
          </a:bodyPr>
          <a:lstStyle/>
          <a:p>
            <a:pPr marR="337200">
              <a:tabLst>
                <a:tab pos="288485" algn="l"/>
                <a:tab pos="289246" algn="l"/>
              </a:tabLst>
            </a:pPr>
            <a:r>
              <a:rPr lang="nl-BE" dirty="0"/>
              <a:t>Geeft aan in welke mate een  werknemer zowel lichamelijk als  geestelijk in staat is om zijn werk uit te voeren</a:t>
            </a:r>
          </a:p>
          <a:p>
            <a:pPr marR="337200">
              <a:tabLst>
                <a:tab pos="288485" algn="l"/>
                <a:tab pos="289246" algn="l"/>
              </a:tabLst>
            </a:pPr>
            <a:r>
              <a:rPr lang="nl-BE" dirty="0"/>
              <a:t>Wordt bepaald door de balans tussen </a:t>
            </a:r>
            <a:r>
              <a:rPr lang="nl-BE" sz="2600" dirty="0"/>
              <a:t>individuele kenmerken  (gezondheid, competenties,  waarden en houding) en werkvereisten.</a:t>
            </a:r>
          </a:p>
        </p:txBody>
      </p:sp>
      <p:sp>
        <p:nvSpPr>
          <p:cNvPr id="5" name="object 2">
            <a:extLst>
              <a:ext uri="{FF2B5EF4-FFF2-40B4-BE49-F238E27FC236}">
                <a16:creationId xmlns:a16="http://schemas.microsoft.com/office/drawing/2014/main" id="{2C481901-28AA-48B2-89B3-2218008C2D70}"/>
              </a:ext>
            </a:extLst>
          </p:cNvPr>
          <p:cNvSpPr/>
          <p:nvPr/>
        </p:nvSpPr>
        <p:spPr>
          <a:xfrm>
            <a:off x="838200" y="1748984"/>
            <a:ext cx="5181601" cy="3716872"/>
          </a:xfrm>
          <a:prstGeom prst="rect">
            <a:avLst/>
          </a:prstGeom>
          <a:blipFill>
            <a:blip r:embed="rId3" cstate="print"/>
            <a:stretch>
              <a:fillRect/>
            </a:stretch>
          </a:blipFill>
        </p:spPr>
        <p:txBody>
          <a:bodyPr wrap="square" lIns="0" tIns="0" rIns="0" bIns="0" rtlCol="0"/>
          <a:lstStyle/>
          <a:p>
            <a:endParaRPr sz="2158" dirty="0"/>
          </a:p>
        </p:txBody>
      </p:sp>
      <p:sp>
        <p:nvSpPr>
          <p:cNvPr id="3" name="Tijdelijke aanduiding voor datum 2">
            <a:extLst>
              <a:ext uri="{FF2B5EF4-FFF2-40B4-BE49-F238E27FC236}">
                <a16:creationId xmlns:a16="http://schemas.microsoft.com/office/drawing/2014/main" id="{ED7762F7-1642-6A62-B527-64B2AD30BBFE}"/>
              </a:ext>
            </a:extLst>
          </p:cNvPr>
          <p:cNvSpPr>
            <a:spLocks noGrp="1"/>
          </p:cNvSpPr>
          <p:nvPr>
            <p:ph type="dt" sz="half" idx="10"/>
          </p:nvPr>
        </p:nvSpPr>
        <p:spPr/>
        <p:txBody>
          <a:bodyPr/>
          <a:lstStyle/>
          <a:p>
            <a:fld id="{DA739A2E-A4B4-F043-8A7F-3221AC82076B}" type="datetime1">
              <a:rPr lang="nl-BE" smtClean="0"/>
              <a:t>22/11/2023</a:t>
            </a:fld>
            <a:endParaRPr lang="en-US"/>
          </a:p>
        </p:txBody>
      </p:sp>
      <p:sp>
        <p:nvSpPr>
          <p:cNvPr id="4" name="Tijdelijke aanduiding voor voettekst 3">
            <a:extLst>
              <a:ext uri="{FF2B5EF4-FFF2-40B4-BE49-F238E27FC236}">
                <a16:creationId xmlns:a16="http://schemas.microsoft.com/office/drawing/2014/main" id="{CE9610C3-ED93-C512-A412-D74B99435FF1}"/>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386207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a:bodyPr>
          <a:lstStyle/>
          <a:p>
            <a:r>
              <a:rPr lang="fr-BE" b="1" dirty="0" err="1"/>
              <a:t>Jobfit</a:t>
            </a:r>
            <a:endParaRPr lang="fr-BE" dirty="0"/>
          </a:p>
        </p:txBody>
      </p:sp>
      <p:pic>
        <p:nvPicPr>
          <p:cNvPr id="4" name="Afbeelding 3">
            <a:extLst>
              <a:ext uri="{FF2B5EF4-FFF2-40B4-BE49-F238E27FC236}">
                <a16:creationId xmlns:a16="http://schemas.microsoft.com/office/drawing/2014/main" id="{87562F89-2F13-42AF-8B44-4822002F47EF}"/>
              </a:ext>
            </a:extLst>
          </p:cNvPr>
          <p:cNvPicPr>
            <a:picLocks noChangeAspect="1"/>
          </p:cNvPicPr>
          <p:nvPr/>
        </p:nvPicPr>
        <p:blipFill rotWithShape="1">
          <a:blip r:embed="rId3">
            <a:extLst>
              <a:ext uri="{28A0092B-C50C-407E-A947-70E740481C1C}">
                <a14:useLocalDpi xmlns:a14="http://schemas.microsoft.com/office/drawing/2010/main" val="0"/>
              </a:ext>
            </a:extLst>
          </a:blip>
          <a:srcRect t="4355" r="6643"/>
          <a:stretch/>
        </p:blipFill>
        <p:spPr>
          <a:xfrm>
            <a:off x="3047577" y="1182879"/>
            <a:ext cx="6096846" cy="4706551"/>
          </a:xfrm>
          <a:prstGeom prst="rect">
            <a:avLst/>
          </a:prstGeom>
        </p:spPr>
      </p:pic>
      <p:sp>
        <p:nvSpPr>
          <p:cNvPr id="3" name="Tijdelijke aanduiding voor datum 2">
            <a:extLst>
              <a:ext uri="{FF2B5EF4-FFF2-40B4-BE49-F238E27FC236}">
                <a16:creationId xmlns:a16="http://schemas.microsoft.com/office/drawing/2014/main" id="{01B7E7B5-A9E1-36E8-AD43-F1505DEFFF8C}"/>
              </a:ext>
            </a:extLst>
          </p:cNvPr>
          <p:cNvSpPr>
            <a:spLocks noGrp="1"/>
          </p:cNvSpPr>
          <p:nvPr>
            <p:ph type="dt" sz="half" idx="10"/>
          </p:nvPr>
        </p:nvSpPr>
        <p:spPr/>
        <p:txBody>
          <a:bodyPr/>
          <a:lstStyle/>
          <a:p>
            <a:fld id="{3FEE76CB-7C99-BA4A-8B51-CF8566A07485}" type="datetime1">
              <a:rPr lang="nl-BE" smtClean="0"/>
              <a:t>22/11/2023</a:t>
            </a:fld>
            <a:endParaRPr lang="en-US"/>
          </a:p>
        </p:txBody>
      </p:sp>
      <p:sp>
        <p:nvSpPr>
          <p:cNvPr id="5" name="Tijdelijke aanduiding voor voettekst 4">
            <a:extLst>
              <a:ext uri="{FF2B5EF4-FFF2-40B4-BE49-F238E27FC236}">
                <a16:creationId xmlns:a16="http://schemas.microsoft.com/office/drawing/2014/main" id="{C48BC686-4FA3-3C54-C557-8D19236AF553}"/>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551424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a:bodyPr>
          <a:lstStyle/>
          <a:p>
            <a:r>
              <a:rPr lang="fr-BE" b="1" dirty="0"/>
              <a:t>De </a:t>
            </a:r>
            <a:r>
              <a:rPr lang="fr-BE" b="1" dirty="0" err="1"/>
              <a:t>begane</a:t>
            </a:r>
            <a:r>
              <a:rPr lang="fr-BE" b="1" dirty="0"/>
              <a:t> </a:t>
            </a:r>
            <a:r>
              <a:rPr lang="fr-BE" b="1" dirty="0" err="1"/>
              <a:t>grond</a:t>
            </a:r>
            <a:r>
              <a:rPr lang="fr-BE" b="1" dirty="0"/>
              <a:t>: je </a:t>
            </a:r>
            <a:r>
              <a:rPr lang="fr-BE" b="1" dirty="0" err="1"/>
              <a:t>gezondheid</a:t>
            </a:r>
            <a:endParaRPr lang="fr-BE" dirty="0"/>
          </a:p>
        </p:txBody>
      </p:sp>
      <p:pic>
        <p:nvPicPr>
          <p:cNvPr id="5" name="Content Placeholder 3">
            <a:extLst>
              <a:ext uri="{FF2B5EF4-FFF2-40B4-BE49-F238E27FC236}">
                <a16:creationId xmlns:a16="http://schemas.microsoft.com/office/drawing/2014/main" id="{B48755E2-269D-4D95-913A-1484B852F9C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7200" y="1735200"/>
            <a:ext cx="4262464" cy="4795272"/>
          </a:xfrm>
          <a:prstGeom prst="rect">
            <a:avLst/>
          </a:prstGeom>
        </p:spPr>
      </p:pic>
      <p:sp>
        <p:nvSpPr>
          <p:cNvPr id="3" name="Tijdelijke aanduiding voor datum 2">
            <a:extLst>
              <a:ext uri="{FF2B5EF4-FFF2-40B4-BE49-F238E27FC236}">
                <a16:creationId xmlns:a16="http://schemas.microsoft.com/office/drawing/2014/main" id="{043D4F6B-1569-6E3B-AF82-BE9ADDE4AB09}"/>
              </a:ext>
            </a:extLst>
          </p:cNvPr>
          <p:cNvSpPr>
            <a:spLocks noGrp="1"/>
          </p:cNvSpPr>
          <p:nvPr>
            <p:ph type="dt" sz="half" idx="10"/>
          </p:nvPr>
        </p:nvSpPr>
        <p:spPr/>
        <p:txBody>
          <a:bodyPr/>
          <a:lstStyle/>
          <a:p>
            <a:fld id="{5EE7C62B-0D08-664B-94BE-B04B00DBFB90}" type="datetime1">
              <a:rPr lang="nl-BE" smtClean="0"/>
              <a:t>22/11/2023</a:t>
            </a:fld>
            <a:endParaRPr lang="en-US"/>
          </a:p>
        </p:txBody>
      </p:sp>
      <p:sp>
        <p:nvSpPr>
          <p:cNvPr id="4" name="Tijdelijke aanduiding voor voettekst 3">
            <a:extLst>
              <a:ext uri="{FF2B5EF4-FFF2-40B4-BE49-F238E27FC236}">
                <a16:creationId xmlns:a16="http://schemas.microsoft.com/office/drawing/2014/main" id="{3E0EB115-2DF9-C0D0-ACE1-CECDA662AB84}"/>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3636512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fontScale="90000"/>
          </a:bodyPr>
          <a:lstStyle/>
          <a:p>
            <a:r>
              <a:rPr lang="nl-BE" b="1" dirty="0"/>
              <a:t>Gezondheid =  </a:t>
            </a:r>
            <a:br>
              <a:rPr lang="nl-BE" b="1" dirty="0"/>
            </a:br>
            <a:r>
              <a:rPr lang="nl-BE" b="1" dirty="0"/>
              <a:t>het fundament van je werkvermogen</a:t>
            </a:r>
            <a:endParaRPr lang="fr-BE" dirty="0"/>
          </a:p>
        </p:txBody>
      </p:sp>
      <p:pic>
        <p:nvPicPr>
          <p:cNvPr id="3" name="Afbeelding 2">
            <a:extLst>
              <a:ext uri="{FF2B5EF4-FFF2-40B4-BE49-F238E27FC236}">
                <a16:creationId xmlns:a16="http://schemas.microsoft.com/office/drawing/2014/main" id="{968419F6-D7B1-4036-BCF6-DA5352F57739}"/>
              </a:ext>
            </a:extLst>
          </p:cNvPr>
          <p:cNvPicPr>
            <a:picLocks noChangeAspect="1"/>
          </p:cNvPicPr>
          <p:nvPr/>
        </p:nvPicPr>
        <p:blipFill rotWithShape="1">
          <a:blip r:embed="rId3">
            <a:extLst>
              <a:ext uri="{28A0092B-C50C-407E-A947-70E740481C1C}">
                <a14:useLocalDpi xmlns:a14="http://schemas.microsoft.com/office/drawing/2010/main" val="0"/>
              </a:ext>
            </a:extLst>
          </a:blip>
          <a:srcRect t="10869" b="26906"/>
          <a:stretch/>
        </p:blipFill>
        <p:spPr>
          <a:xfrm>
            <a:off x="838200" y="2161291"/>
            <a:ext cx="10515600" cy="3568177"/>
          </a:xfrm>
          <a:prstGeom prst="rect">
            <a:avLst/>
          </a:prstGeom>
          <a:noFill/>
        </p:spPr>
      </p:pic>
      <p:sp>
        <p:nvSpPr>
          <p:cNvPr id="4" name="Tijdelijke aanduiding voor datum 3">
            <a:extLst>
              <a:ext uri="{FF2B5EF4-FFF2-40B4-BE49-F238E27FC236}">
                <a16:creationId xmlns:a16="http://schemas.microsoft.com/office/drawing/2014/main" id="{40D34046-AFE3-C531-4A11-11716190827A}"/>
              </a:ext>
            </a:extLst>
          </p:cNvPr>
          <p:cNvSpPr>
            <a:spLocks noGrp="1"/>
          </p:cNvSpPr>
          <p:nvPr>
            <p:ph type="dt" sz="half" idx="10"/>
          </p:nvPr>
        </p:nvSpPr>
        <p:spPr/>
        <p:txBody>
          <a:bodyPr/>
          <a:lstStyle/>
          <a:p>
            <a:fld id="{249D17CF-40DF-6D46-8072-336E6C6F0301}" type="datetime1">
              <a:rPr lang="nl-BE" smtClean="0"/>
              <a:t>22/11/2023</a:t>
            </a:fld>
            <a:endParaRPr lang="en-US"/>
          </a:p>
        </p:txBody>
      </p:sp>
      <p:sp>
        <p:nvSpPr>
          <p:cNvPr id="5" name="Tijdelijke aanduiding voor voettekst 4">
            <a:extLst>
              <a:ext uri="{FF2B5EF4-FFF2-40B4-BE49-F238E27FC236}">
                <a16:creationId xmlns:a16="http://schemas.microsoft.com/office/drawing/2014/main" id="{DFAAD965-7683-D75E-16EE-8BE4E48F9214}"/>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1910425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3165"/>
            <a:ext cx="12192000" cy="6852672"/>
          </a:xfrm>
          <a:custGeom>
            <a:avLst/>
            <a:gdLst/>
            <a:ahLst/>
            <a:cxnLst/>
            <a:rect l="l" t="t" r="r" b="b"/>
            <a:pathLst>
              <a:path w="9144000" h="5716905">
                <a:moveTo>
                  <a:pt x="0" y="5716790"/>
                </a:moveTo>
                <a:lnTo>
                  <a:pt x="9144000" y="5716790"/>
                </a:lnTo>
                <a:lnTo>
                  <a:pt x="9144000" y="0"/>
                </a:lnTo>
                <a:lnTo>
                  <a:pt x="0" y="0"/>
                </a:lnTo>
                <a:lnTo>
                  <a:pt x="0" y="5716790"/>
                </a:lnTo>
                <a:close/>
              </a:path>
            </a:pathLst>
          </a:custGeom>
          <a:solidFill>
            <a:schemeClr val="accent2"/>
          </a:solidFill>
        </p:spPr>
        <p:txBody>
          <a:bodyPr wrap="square" lIns="0" tIns="0" rIns="0" bIns="0" rtlCol="0"/>
          <a:lstStyle/>
          <a:p>
            <a:endParaRPr sz="2158" dirty="0"/>
          </a:p>
        </p:txBody>
      </p:sp>
      <p:sp>
        <p:nvSpPr>
          <p:cNvPr id="3" name="object 3"/>
          <p:cNvSpPr txBox="1">
            <a:spLocks noGrp="1"/>
          </p:cNvSpPr>
          <p:nvPr>
            <p:ph type="title"/>
          </p:nvPr>
        </p:nvSpPr>
        <p:spPr>
          <a:xfrm>
            <a:off x="1377201" y="890282"/>
            <a:ext cx="9925093" cy="4120486"/>
          </a:xfrm>
          <a:prstGeom prst="rect">
            <a:avLst/>
          </a:prstGeom>
        </p:spPr>
        <p:txBody>
          <a:bodyPr vert="horz" wrap="square" lIns="0" tIns="58609" rIns="0" bIns="0" rtlCol="0" anchor="ctr">
            <a:spAutoFit/>
          </a:bodyPr>
          <a:lstStyle/>
          <a:p>
            <a:pPr marL="15223">
              <a:lnSpc>
                <a:spcPct val="100000"/>
              </a:lnSpc>
              <a:spcBef>
                <a:spcPts val="461"/>
              </a:spcBef>
            </a:pPr>
            <a:endParaRPr sz="4315" b="0" dirty="0">
              <a:ln w="0"/>
              <a:solidFill>
                <a:schemeClr val="tx1"/>
              </a:solidFill>
              <a:effectLst>
                <a:outerShdw blurRad="38100" dist="25400" dir="5400000" algn="ctr" rotWithShape="0">
                  <a:srgbClr val="6E747A">
                    <a:alpha val="43000"/>
                  </a:srgbClr>
                </a:outerShdw>
              </a:effectLst>
              <a:latin typeface="SourceSansPro-Light"/>
              <a:cs typeface="SourceSansPro-Light"/>
            </a:endParaRPr>
          </a:p>
          <a:p>
            <a:pPr marL="15223" marR="6089">
              <a:lnSpc>
                <a:spcPct val="100000"/>
              </a:lnSpc>
              <a:spcBef>
                <a:spcPts val="575"/>
              </a:spcBef>
              <a:tabLst>
                <a:tab pos="1906742" algn="l"/>
                <a:tab pos="2214255" algn="l"/>
                <a:tab pos="4975798" algn="l"/>
              </a:tabLst>
            </a:pPr>
            <a:r>
              <a:rPr lang="nl-BE" sz="7192" b="0" dirty="0">
                <a:ln w="0"/>
                <a:solidFill>
                  <a:schemeClr val="tx1"/>
                </a:solidFill>
                <a:effectLst>
                  <a:outerShdw blurRad="38100" dist="25400" dir="5400000" algn="ctr" rotWithShape="0">
                    <a:srgbClr val="6E747A">
                      <a:alpha val="43000"/>
                    </a:srgbClr>
                  </a:outerShdw>
                </a:effectLst>
              </a:rPr>
              <a:t>Welke score van 1 tot 10 geef de coachee zichzelf voor gezondheid?</a:t>
            </a:r>
            <a:endParaRPr sz="7192" b="0" dirty="0">
              <a:ln w="0"/>
              <a:solidFill>
                <a:schemeClr val="tx1"/>
              </a:solidFill>
              <a:effectLst>
                <a:outerShdw blurRad="38100" dist="25400" dir="5400000" algn="ctr" rotWithShape="0">
                  <a:srgbClr val="6E747A">
                    <a:alpha val="43000"/>
                  </a:srgbClr>
                </a:outerShdw>
              </a:effectLst>
            </a:endParaRPr>
          </a:p>
        </p:txBody>
      </p:sp>
      <p:sp>
        <p:nvSpPr>
          <p:cNvPr id="4" name="Tijdelijke aanduiding voor datum 3">
            <a:extLst>
              <a:ext uri="{FF2B5EF4-FFF2-40B4-BE49-F238E27FC236}">
                <a16:creationId xmlns:a16="http://schemas.microsoft.com/office/drawing/2014/main" id="{370AC4F4-4BFB-25E6-C7A9-2BF9AE9AF140}"/>
              </a:ext>
            </a:extLst>
          </p:cNvPr>
          <p:cNvSpPr>
            <a:spLocks noGrp="1"/>
          </p:cNvSpPr>
          <p:nvPr>
            <p:ph type="dt" sz="half" idx="10"/>
          </p:nvPr>
        </p:nvSpPr>
        <p:spPr/>
        <p:txBody>
          <a:bodyPr/>
          <a:lstStyle/>
          <a:p>
            <a:fld id="{2E1094E0-3271-A64D-ACA9-D2F7BBB08535}" type="datetime1">
              <a:rPr lang="nl-BE" smtClean="0"/>
              <a:t>22/11/2023</a:t>
            </a:fld>
            <a:endParaRPr lang="en-US"/>
          </a:p>
        </p:txBody>
      </p:sp>
      <p:sp>
        <p:nvSpPr>
          <p:cNvPr id="5" name="Tijdelijke aanduiding voor voettekst 4">
            <a:extLst>
              <a:ext uri="{FF2B5EF4-FFF2-40B4-BE49-F238E27FC236}">
                <a16:creationId xmlns:a16="http://schemas.microsoft.com/office/drawing/2014/main" id="{6B9252A3-C842-B735-17F3-477487BAC97A}"/>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726546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93FA300-0C6C-4B58-B336-48486B1B970D}"/>
              </a:ext>
            </a:extLst>
          </p:cNvPr>
          <p:cNvSpPr>
            <a:spLocks noGrp="1"/>
          </p:cNvSpPr>
          <p:nvPr>
            <p:ph type="title"/>
          </p:nvPr>
        </p:nvSpPr>
        <p:spPr/>
        <p:txBody>
          <a:bodyPr vert="horz" lIns="91440" tIns="45720" rIns="91440" bIns="45720" rtlCol="0" anchor="ctr">
            <a:normAutofit/>
          </a:bodyPr>
          <a:lstStyle/>
          <a:p>
            <a:r>
              <a:rPr lang="fr-BE" b="1"/>
              <a:t>Gezond</a:t>
            </a:r>
            <a:r>
              <a:rPr lang="fr-BE" b="1" dirty="0"/>
              <a:t> </a:t>
            </a:r>
            <a:r>
              <a:rPr lang="fr-BE" b="1"/>
              <a:t>leven</a:t>
            </a:r>
            <a:r>
              <a:rPr lang="fr-BE" b="1" dirty="0"/>
              <a:t>, </a:t>
            </a:r>
            <a:r>
              <a:rPr lang="fr-BE" b="1"/>
              <a:t>wat</a:t>
            </a:r>
            <a:r>
              <a:rPr lang="fr-BE" b="1" dirty="0"/>
              <a:t> kan je </a:t>
            </a:r>
            <a:r>
              <a:rPr lang="fr-BE" b="1"/>
              <a:t>zelf</a:t>
            </a:r>
            <a:r>
              <a:rPr lang="fr-BE" b="1" dirty="0"/>
              <a:t> </a:t>
            </a:r>
            <a:r>
              <a:rPr lang="fr-BE" b="1"/>
              <a:t>doen</a:t>
            </a:r>
            <a:r>
              <a:rPr lang="fr-BE" b="1" dirty="0"/>
              <a:t>?</a:t>
            </a:r>
            <a:endParaRPr lang="fr-BE" dirty="0"/>
          </a:p>
        </p:txBody>
      </p:sp>
      <p:pic>
        <p:nvPicPr>
          <p:cNvPr id="10" name="Tijdelijke aanduiding voor inhoud 7">
            <a:extLst>
              <a:ext uri="{FF2B5EF4-FFF2-40B4-BE49-F238E27FC236}">
                <a16:creationId xmlns:a16="http://schemas.microsoft.com/office/drawing/2014/main" id="{3E97CAC5-EF9C-4CA3-A5DA-E09A6DB15E60}"/>
              </a:ext>
            </a:extLst>
          </p:cNvPr>
          <p:cNvPicPr>
            <a:picLocks noChangeAspect="1"/>
          </p:cNvPicPr>
          <p:nvPr/>
        </p:nvPicPr>
        <p:blipFill rotWithShape="1">
          <a:blip r:embed="rId3">
            <a:extLst>
              <a:ext uri="{28A0092B-C50C-407E-A947-70E740481C1C}">
                <a14:useLocalDpi xmlns:a14="http://schemas.microsoft.com/office/drawing/2010/main" val="0"/>
              </a:ext>
            </a:extLst>
          </a:blip>
          <a:srcRect l="7869" r="16514" b="-1"/>
          <a:stretch/>
        </p:blipFill>
        <p:spPr>
          <a:xfrm>
            <a:off x="838200" y="1825625"/>
            <a:ext cx="5181600" cy="4351338"/>
          </a:xfrm>
          <a:prstGeom prst="rect">
            <a:avLst/>
          </a:prstGeom>
          <a:noFill/>
        </p:spPr>
      </p:pic>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6172200" y="1825625"/>
            <a:ext cx="5181600" cy="4351338"/>
          </a:xfrm>
          <a:prstGeom prst="rect">
            <a:avLst/>
          </a:prstGeom>
        </p:spPr>
        <p:txBody>
          <a:bodyPr vert="horz" lIns="91440" tIns="45720" rIns="91440" bIns="45720" rtlCol="0">
            <a:normAutofit lnSpcReduction="100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3869">
              <a:spcBef>
                <a:spcPts val="719"/>
              </a:spcBef>
            </a:pPr>
            <a:r>
              <a:rPr lang="nl-NL" dirty="0"/>
              <a:t>Eet gezond, verminder het verbruik van koffie, alcohol en roken</a:t>
            </a:r>
          </a:p>
          <a:p>
            <a:pPr marL="433869">
              <a:spcBef>
                <a:spcPts val="719"/>
              </a:spcBef>
            </a:pPr>
            <a:r>
              <a:rPr lang="nl-NL" dirty="0"/>
              <a:t>Beweeg en sport</a:t>
            </a:r>
          </a:p>
          <a:p>
            <a:pPr marL="433869">
              <a:spcBef>
                <a:spcPts val="719"/>
              </a:spcBef>
            </a:pPr>
            <a:r>
              <a:rPr lang="nl-NL" dirty="0"/>
              <a:t>Neem dagelijks de tijd voor ontspanning</a:t>
            </a:r>
          </a:p>
          <a:p>
            <a:pPr marL="433869">
              <a:spcBef>
                <a:spcPts val="719"/>
              </a:spcBef>
            </a:pPr>
            <a:r>
              <a:rPr lang="nl-NL" dirty="0"/>
              <a:t>Zorg voor voldoende slaap</a:t>
            </a:r>
          </a:p>
          <a:p>
            <a:pPr marL="433869">
              <a:spcBef>
                <a:spcPts val="719"/>
              </a:spcBef>
            </a:pPr>
            <a:r>
              <a:rPr lang="nl-NL" dirty="0"/>
              <a:t>Volg je doktersadvies</a:t>
            </a:r>
          </a:p>
          <a:p>
            <a:pPr marL="433869">
              <a:spcBef>
                <a:spcPts val="719"/>
              </a:spcBef>
            </a:pPr>
            <a:r>
              <a:rPr lang="nl-NL" dirty="0"/>
              <a:t>Pak stress aan (energiegevers)</a:t>
            </a:r>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sp>
        <p:nvSpPr>
          <p:cNvPr id="2" name="Tijdelijke aanduiding voor datum 1">
            <a:extLst>
              <a:ext uri="{FF2B5EF4-FFF2-40B4-BE49-F238E27FC236}">
                <a16:creationId xmlns:a16="http://schemas.microsoft.com/office/drawing/2014/main" id="{E453D099-C083-0D66-9956-6E4F24CC942A}"/>
              </a:ext>
            </a:extLst>
          </p:cNvPr>
          <p:cNvSpPr>
            <a:spLocks noGrp="1"/>
          </p:cNvSpPr>
          <p:nvPr>
            <p:ph type="dt" sz="half" idx="10"/>
          </p:nvPr>
        </p:nvSpPr>
        <p:spPr/>
        <p:txBody>
          <a:bodyPr/>
          <a:lstStyle/>
          <a:p>
            <a:fld id="{556EC51D-7D05-1C4C-83B1-D08E90957E66}" type="datetime1">
              <a:rPr lang="nl-BE" smtClean="0"/>
              <a:t>22/11/2023</a:t>
            </a:fld>
            <a:endParaRPr lang="en-US"/>
          </a:p>
        </p:txBody>
      </p:sp>
      <p:sp>
        <p:nvSpPr>
          <p:cNvPr id="3" name="Tijdelijke aanduiding voor voettekst 2">
            <a:extLst>
              <a:ext uri="{FF2B5EF4-FFF2-40B4-BE49-F238E27FC236}">
                <a16:creationId xmlns:a16="http://schemas.microsoft.com/office/drawing/2014/main" id="{0ECFFA9D-9DC3-51CB-13B6-E3686C6AD4F8}"/>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1783601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a:bodyPr>
          <a:lstStyle/>
          <a:p>
            <a:r>
              <a:rPr lang="fr-BE" b="1" dirty="0"/>
              <a:t>De </a:t>
            </a:r>
            <a:r>
              <a:rPr lang="fr-BE" b="1" dirty="0" err="1"/>
              <a:t>eerste</a:t>
            </a:r>
            <a:r>
              <a:rPr lang="fr-BE" b="1" dirty="0"/>
              <a:t> </a:t>
            </a:r>
            <a:r>
              <a:rPr lang="fr-BE" b="1" dirty="0" err="1"/>
              <a:t>verdieping</a:t>
            </a:r>
            <a:r>
              <a:rPr lang="fr-BE" b="1" dirty="0"/>
              <a:t>: </a:t>
            </a:r>
            <a:r>
              <a:rPr lang="fr-BE" b="1" dirty="0" err="1"/>
              <a:t>competenties</a:t>
            </a:r>
            <a:endParaRPr lang="fr-BE" dirty="0"/>
          </a:p>
        </p:txBody>
      </p:sp>
      <p:pic>
        <p:nvPicPr>
          <p:cNvPr id="4" name="Content Placeholder 3">
            <a:extLst>
              <a:ext uri="{FF2B5EF4-FFF2-40B4-BE49-F238E27FC236}">
                <a16:creationId xmlns:a16="http://schemas.microsoft.com/office/drawing/2014/main" id="{3767C45E-7645-4DEA-A12D-CDCD6C05062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7200" y="1735200"/>
            <a:ext cx="4194497" cy="4795272"/>
          </a:xfrm>
          <a:prstGeom prst="rect">
            <a:avLst/>
          </a:prstGeom>
        </p:spPr>
      </p:pic>
      <p:sp>
        <p:nvSpPr>
          <p:cNvPr id="3" name="Tijdelijke aanduiding voor datum 2">
            <a:extLst>
              <a:ext uri="{FF2B5EF4-FFF2-40B4-BE49-F238E27FC236}">
                <a16:creationId xmlns:a16="http://schemas.microsoft.com/office/drawing/2014/main" id="{BA24F61E-7867-A558-030B-2403FFC30C67}"/>
              </a:ext>
            </a:extLst>
          </p:cNvPr>
          <p:cNvSpPr>
            <a:spLocks noGrp="1"/>
          </p:cNvSpPr>
          <p:nvPr>
            <p:ph type="dt" sz="half" idx="10"/>
          </p:nvPr>
        </p:nvSpPr>
        <p:spPr/>
        <p:txBody>
          <a:bodyPr/>
          <a:lstStyle/>
          <a:p>
            <a:fld id="{B8DC4CCD-DE12-1B40-A702-3A9FAAC2949A}" type="datetime1">
              <a:rPr lang="nl-BE" smtClean="0"/>
              <a:t>22/11/2023</a:t>
            </a:fld>
            <a:endParaRPr lang="en-US"/>
          </a:p>
        </p:txBody>
      </p:sp>
      <p:sp>
        <p:nvSpPr>
          <p:cNvPr id="5" name="Tijdelijke aanduiding voor voettekst 4">
            <a:extLst>
              <a:ext uri="{FF2B5EF4-FFF2-40B4-BE49-F238E27FC236}">
                <a16:creationId xmlns:a16="http://schemas.microsoft.com/office/drawing/2014/main" id="{F18C90BE-FABF-94CC-A626-91A9FAEC2AB2}"/>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300204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93FA300-0C6C-4B58-B336-48486B1B970D}"/>
              </a:ext>
            </a:extLst>
          </p:cNvPr>
          <p:cNvSpPr>
            <a:spLocks noGrp="1"/>
          </p:cNvSpPr>
          <p:nvPr>
            <p:ph type="title"/>
          </p:nvPr>
        </p:nvSpPr>
        <p:spPr/>
        <p:txBody>
          <a:bodyPr vert="horz" lIns="91440" tIns="45720" rIns="91440" bIns="45720" rtlCol="0" anchor="ctr">
            <a:normAutofit/>
          </a:bodyPr>
          <a:lstStyle/>
          <a:p>
            <a:r>
              <a:rPr lang="nl-NL" b="1" dirty="0"/>
              <a:t>Wie ben ik? Wat kan ik? Wat wil ik?</a:t>
            </a:r>
            <a:endParaRPr lang="fr-BE" b="1" dirty="0"/>
          </a:p>
        </p:txBody>
      </p:sp>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19"/>
              </a:spcBef>
              <a:buClr>
                <a:srgbClr val="3C305F"/>
              </a:buClr>
            </a:pPr>
            <a:endParaRPr lang="nl-NL" sz="2600" dirty="0"/>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pic>
        <p:nvPicPr>
          <p:cNvPr id="2" name="Afbeelding 1">
            <a:extLst>
              <a:ext uri="{FF2B5EF4-FFF2-40B4-BE49-F238E27FC236}">
                <a16:creationId xmlns:a16="http://schemas.microsoft.com/office/drawing/2014/main" id="{F2C773F2-05CD-4686-8A2A-CF87D016DDB5}"/>
              </a:ext>
            </a:extLst>
          </p:cNvPr>
          <p:cNvPicPr>
            <a:picLocks noChangeAspect="1"/>
          </p:cNvPicPr>
          <p:nvPr/>
        </p:nvPicPr>
        <p:blipFill>
          <a:blip r:embed="rId3"/>
          <a:stretch>
            <a:fillRect/>
          </a:stretch>
        </p:blipFill>
        <p:spPr>
          <a:xfrm>
            <a:off x="838200" y="1653745"/>
            <a:ext cx="4035902" cy="4480948"/>
          </a:xfrm>
          <a:prstGeom prst="rect">
            <a:avLst/>
          </a:prstGeom>
        </p:spPr>
      </p:pic>
      <p:pic>
        <p:nvPicPr>
          <p:cNvPr id="7" name="Picture 7">
            <a:extLst>
              <a:ext uri="{FF2B5EF4-FFF2-40B4-BE49-F238E27FC236}">
                <a16:creationId xmlns:a16="http://schemas.microsoft.com/office/drawing/2014/main" id="{2F4C257C-B8FA-4044-8420-152CE75E0283}"/>
              </a:ext>
            </a:extLst>
          </p:cNvPr>
          <p:cNvPicPr>
            <a:picLocks noChangeAspect="1"/>
          </p:cNvPicPr>
          <p:nvPr/>
        </p:nvPicPr>
        <p:blipFill>
          <a:blip r:embed="rId4"/>
          <a:stretch>
            <a:fillRect/>
          </a:stretch>
        </p:blipFill>
        <p:spPr>
          <a:xfrm>
            <a:off x="6015037" y="1653744"/>
            <a:ext cx="4730906" cy="4778109"/>
          </a:xfrm>
          <a:prstGeom prst="rect">
            <a:avLst/>
          </a:prstGeom>
        </p:spPr>
      </p:pic>
      <p:sp>
        <p:nvSpPr>
          <p:cNvPr id="3" name="Tijdelijke aanduiding voor datum 2">
            <a:extLst>
              <a:ext uri="{FF2B5EF4-FFF2-40B4-BE49-F238E27FC236}">
                <a16:creationId xmlns:a16="http://schemas.microsoft.com/office/drawing/2014/main" id="{FEC4563B-719B-6F14-39DC-0B240527A3DB}"/>
              </a:ext>
            </a:extLst>
          </p:cNvPr>
          <p:cNvSpPr>
            <a:spLocks noGrp="1"/>
          </p:cNvSpPr>
          <p:nvPr>
            <p:ph type="dt" sz="half" idx="10"/>
          </p:nvPr>
        </p:nvSpPr>
        <p:spPr/>
        <p:txBody>
          <a:bodyPr/>
          <a:lstStyle/>
          <a:p>
            <a:fld id="{5D640EF7-3E09-C24E-9B63-1692ED945BB5}" type="datetime1">
              <a:rPr lang="nl-BE" smtClean="0"/>
              <a:t>22/11/2023</a:t>
            </a:fld>
            <a:endParaRPr lang="en-US"/>
          </a:p>
        </p:txBody>
      </p:sp>
      <p:sp>
        <p:nvSpPr>
          <p:cNvPr id="4" name="Tijdelijke aanduiding voor voettekst 3">
            <a:extLst>
              <a:ext uri="{FF2B5EF4-FFF2-40B4-BE49-F238E27FC236}">
                <a16:creationId xmlns:a16="http://schemas.microsoft.com/office/drawing/2014/main" id="{CF75872B-2FE1-D92A-A3C6-897E0724B543}"/>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630881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93FA300-0C6C-4B58-B336-48486B1B970D}"/>
              </a:ext>
            </a:extLst>
          </p:cNvPr>
          <p:cNvSpPr>
            <a:spLocks noGrp="1"/>
          </p:cNvSpPr>
          <p:nvPr>
            <p:ph type="title"/>
          </p:nvPr>
        </p:nvSpPr>
        <p:spPr/>
        <p:txBody>
          <a:bodyPr vert="horz" lIns="91440" tIns="45720" rIns="91440" bIns="45720" rtlCol="0" anchor="ctr">
            <a:normAutofit/>
          </a:bodyPr>
          <a:lstStyle/>
          <a:p>
            <a:r>
              <a:rPr lang="fr-BE" b="1" dirty="0"/>
              <a:t>Wat </a:t>
            </a:r>
            <a:r>
              <a:rPr lang="fr-BE" b="1" dirty="0" err="1"/>
              <a:t>geeft</a:t>
            </a:r>
            <a:r>
              <a:rPr lang="fr-BE" b="1" dirty="0"/>
              <a:t> je </a:t>
            </a:r>
            <a:r>
              <a:rPr lang="fr-BE" b="1" dirty="0" err="1"/>
              <a:t>kandidaat</a:t>
            </a:r>
            <a:r>
              <a:rPr lang="fr-BE" b="1" dirty="0"/>
              <a:t> </a:t>
            </a:r>
            <a:r>
              <a:rPr lang="fr-BE" b="1" dirty="0" err="1"/>
              <a:t>energie</a:t>
            </a:r>
            <a:r>
              <a:rPr lang="fr-BE" b="1" dirty="0"/>
              <a:t>?</a:t>
            </a:r>
            <a:endParaRPr lang="fr-BE" dirty="0"/>
          </a:p>
        </p:txBody>
      </p:sp>
      <p:pic>
        <p:nvPicPr>
          <p:cNvPr id="6" name="Afbeelding 5">
            <a:extLst>
              <a:ext uri="{FF2B5EF4-FFF2-40B4-BE49-F238E27FC236}">
                <a16:creationId xmlns:a16="http://schemas.microsoft.com/office/drawing/2014/main" id="{75B2E78D-E921-42E1-A5C5-17122AA7B1BD}"/>
              </a:ext>
            </a:extLst>
          </p:cNvPr>
          <p:cNvPicPr>
            <a:picLocks noChangeAspect="1"/>
          </p:cNvPicPr>
          <p:nvPr/>
        </p:nvPicPr>
        <p:blipFill rotWithShape="1">
          <a:blip r:embed="rId3">
            <a:extLst>
              <a:ext uri="{28A0092B-C50C-407E-A947-70E740481C1C}">
                <a14:useLocalDpi xmlns:a14="http://schemas.microsoft.com/office/drawing/2010/main" val="0"/>
              </a:ext>
            </a:extLst>
          </a:blip>
          <a:srcRect l="17438" r="15578" b="-1"/>
          <a:stretch/>
        </p:blipFill>
        <p:spPr>
          <a:xfrm>
            <a:off x="838200" y="1825625"/>
            <a:ext cx="5181600" cy="4351338"/>
          </a:xfrm>
          <a:prstGeom prst="rect">
            <a:avLst/>
          </a:prstGeom>
          <a:noFill/>
        </p:spPr>
      </p:pic>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6172200" y="1825625"/>
            <a:ext cx="5181600" cy="4351338"/>
          </a:xfrm>
          <a:prstGeom prst="rect">
            <a:avLst/>
          </a:prstGeom>
        </p:spPr>
        <p:txBody>
          <a:bodyPr vert="horz" lIns="91440" tIns="45720" rIns="91440" bIns="45720" rtlCol="0">
            <a:normAutofit fontScale="925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19"/>
              </a:spcBef>
            </a:pPr>
            <a:r>
              <a:rPr lang="nl-BE" sz="2600" dirty="0"/>
              <a:t>In het werk (taken, sfeer, cultuur)</a:t>
            </a:r>
          </a:p>
          <a:p>
            <a:pPr>
              <a:spcBef>
                <a:spcPts val="719"/>
              </a:spcBef>
            </a:pPr>
            <a:r>
              <a:rPr lang="nl-BE" sz="2600" dirty="0"/>
              <a:t>Lichamelijke en geestelijke gezondheid</a:t>
            </a:r>
          </a:p>
          <a:p>
            <a:pPr>
              <a:spcBef>
                <a:spcPts val="719"/>
              </a:spcBef>
            </a:pPr>
            <a:r>
              <a:rPr lang="nl-BE" sz="2600" dirty="0"/>
              <a:t>Gezin/relatie</a:t>
            </a:r>
          </a:p>
          <a:p>
            <a:pPr>
              <a:spcBef>
                <a:spcPts val="719"/>
              </a:spcBef>
            </a:pPr>
            <a:r>
              <a:rPr lang="nl-BE" sz="2600" dirty="0"/>
              <a:t>Sport en ontspanning</a:t>
            </a:r>
          </a:p>
          <a:p>
            <a:pPr>
              <a:spcBef>
                <a:spcPts val="719"/>
              </a:spcBef>
            </a:pPr>
            <a:r>
              <a:rPr lang="nl-BE" sz="2600" dirty="0"/>
              <a:t>Sociale contacten</a:t>
            </a:r>
          </a:p>
          <a:p>
            <a:pPr>
              <a:spcBef>
                <a:spcPts val="719"/>
              </a:spcBef>
            </a:pPr>
            <a:r>
              <a:rPr lang="nl-BE" sz="2600" dirty="0"/>
              <a:t>Samenwerking binnen het bedrijf</a:t>
            </a:r>
          </a:p>
          <a:p>
            <a:pPr>
              <a:spcBef>
                <a:spcPts val="719"/>
              </a:spcBef>
            </a:pPr>
            <a:r>
              <a:rPr lang="nl-BE" sz="2600" dirty="0"/>
              <a:t>Karaktereigenschappen, vaardigheden</a:t>
            </a:r>
          </a:p>
          <a:p>
            <a:pPr>
              <a:spcBef>
                <a:spcPts val="719"/>
              </a:spcBef>
            </a:pPr>
            <a:r>
              <a:rPr lang="nl-BE" sz="2600" dirty="0"/>
              <a:t>Doelen in het leven</a:t>
            </a:r>
          </a:p>
          <a:p>
            <a:pPr>
              <a:spcBef>
                <a:spcPts val="719"/>
              </a:spcBef>
              <a:buClr>
                <a:srgbClr val="3C305F"/>
              </a:buClr>
            </a:pPr>
            <a:endParaRPr lang="nl-NL" sz="2600" dirty="0"/>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sp>
        <p:nvSpPr>
          <p:cNvPr id="2" name="Tijdelijke aanduiding voor datum 1">
            <a:extLst>
              <a:ext uri="{FF2B5EF4-FFF2-40B4-BE49-F238E27FC236}">
                <a16:creationId xmlns:a16="http://schemas.microsoft.com/office/drawing/2014/main" id="{0EC9DA5D-2648-E0B7-83F1-228714EB8525}"/>
              </a:ext>
            </a:extLst>
          </p:cNvPr>
          <p:cNvSpPr>
            <a:spLocks noGrp="1"/>
          </p:cNvSpPr>
          <p:nvPr>
            <p:ph type="dt" sz="half" idx="10"/>
          </p:nvPr>
        </p:nvSpPr>
        <p:spPr/>
        <p:txBody>
          <a:bodyPr/>
          <a:lstStyle/>
          <a:p>
            <a:fld id="{C6EE6FF2-6F66-954E-B335-BC41CF1A3BFE}" type="datetime1">
              <a:rPr lang="nl-BE" smtClean="0"/>
              <a:t>22/11/2023</a:t>
            </a:fld>
            <a:endParaRPr lang="en-US"/>
          </a:p>
        </p:txBody>
      </p:sp>
      <p:sp>
        <p:nvSpPr>
          <p:cNvPr id="3" name="Tijdelijke aanduiding voor voettekst 2">
            <a:extLst>
              <a:ext uri="{FF2B5EF4-FFF2-40B4-BE49-F238E27FC236}">
                <a16:creationId xmlns:a16="http://schemas.microsoft.com/office/drawing/2014/main" id="{DF40F3EC-DDFE-7A3B-B1D3-31C4BAE3DA95}"/>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45080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91E0C-5DB0-4D01-D324-C2B88F5D1BAC}"/>
              </a:ext>
            </a:extLst>
          </p:cNvPr>
          <p:cNvSpPr>
            <a:spLocks noGrp="1"/>
          </p:cNvSpPr>
          <p:nvPr>
            <p:ph type="title"/>
          </p:nvPr>
        </p:nvSpPr>
        <p:spPr/>
        <p:txBody>
          <a:bodyPr>
            <a:normAutofit/>
          </a:bodyPr>
          <a:lstStyle/>
          <a:p>
            <a:r>
              <a:rPr lang="nl-BE" sz="8000" b="1" dirty="0"/>
              <a:t>topics</a:t>
            </a:r>
          </a:p>
        </p:txBody>
      </p:sp>
      <p:sp>
        <p:nvSpPr>
          <p:cNvPr id="3" name="Tijdelijke aanduiding voor inhoud 2">
            <a:extLst>
              <a:ext uri="{FF2B5EF4-FFF2-40B4-BE49-F238E27FC236}">
                <a16:creationId xmlns:a16="http://schemas.microsoft.com/office/drawing/2014/main" id="{DF9C1CB4-E989-01B7-750F-95127E5099A6}"/>
              </a:ext>
            </a:extLst>
          </p:cNvPr>
          <p:cNvSpPr>
            <a:spLocks noGrp="1"/>
          </p:cNvSpPr>
          <p:nvPr>
            <p:ph idx="1"/>
          </p:nvPr>
        </p:nvSpPr>
        <p:spPr/>
        <p:txBody>
          <a:bodyPr/>
          <a:lstStyle/>
          <a:p>
            <a:r>
              <a:rPr lang="nl-BE" b="1" dirty="0"/>
              <a:t>Problematiek re-integratie (ex-)kankerpatiënten</a:t>
            </a:r>
          </a:p>
          <a:p>
            <a:r>
              <a:rPr lang="nl-BE" b="1" dirty="0"/>
              <a:t>Standpunt werknemer</a:t>
            </a:r>
          </a:p>
          <a:p>
            <a:pPr lvl="1"/>
            <a:r>
              <a:rPr lang="nl-BE" b="1" dirty="0">
                <a:solidFill>
                  <a:schemeClr val="accent3">
                    <a:lumMod val="75000"/>
                    <a:alpha val="70000"/>
                  </a:schemeClr>
                </a:solidFill>
                <a:highlight>
                  <a:srgbClr val="FFFF00"/>
                </a:highlight>
              </a:rPr>
              <a:t>Huis van werkvermogen</a:t>
            </a:r>
          </a:p>
          <a:p>
            <a:r>
              <a:rPr lang="nl-BE" b="1" dirty="0"/>
              <a:t>Standpunt werkgever</a:t>
            </a:r>
          </a:p>
          <a:p>
            <a:pPr marL="228600" indent="0">
              <a:buNone/>
            </a:pPr>
            <a:endParaRPr lang="nl-BE" b="1" dirty="0"/>
          </a:p>
        </p:txBody>
      </p:sp>
      <p:sp>
        <p:nvSpPr>
          <p:cNvPr id="4" name="Tijdelijke aanduiding voor voettekst 3">
            <a:extLst>
              <a:ext uri="{FF2B5EF4-FFF2-40B4-BE49-F238E27FC236}">
                <a16:creationId xmlns:a16="http://schemas.microsoft.com/office/drawing/2014/main" id="{A342318C-9AC2-9C72-5DF0-495115282C47}"/>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28F58A41-42CF-D8D7-05CE-B04725875CAA}"/>
              </a:ext>
            </a:extLst>
          </p:cNvPr>
          <p:cNvSpPr>
            <a:spLocks noGrp="1"/>
          </p:cNvSpPr>
          <p:nvPr>
            <p:ph type="dt" sz="half" idx="10"/>
          </p:nvPr>
        </p:nvSpPr>
        <p:spPr/>
        <p:txBody>
          <a:bodyPr/>
          <a:lstStyle/>
          <a:p>
            <a:fld id="{9631558C-CC3E-374F-9D1A-00B0BC1F2010}" type="datetime1">
              <a:rPr lang="nl-BE" smtClean="0"/>
              <a:t>22/11/2023</a:t>
            </a:fld>
            <a:endParaRPr lang="en-US"/>
          </a:p>
        </p:txBody>
      </p:sp>
    </p:spTree>
    <p:extLst>
      <p:ext uri="{BB962C8B-B14F-4D97-AF65-F5344CB8AC3E}">
        <p14:creationId xmlns:p14="http://schemas.microsoft.com/office/powerpoint/2010/main" val="2117726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93FA300-0C6C-4B58-B336-48486B1B970D}"/>
              </a:ext>
            </a:extLst>
          </p:cNvPr>
          <p:cNvSpPr>
            <a:spLocks noGrp="1"/>
          </p:cNvSpPr>
          <p:nvPr>
            <p:ph type="title"/>
          </p:nvPr>
        </p:nvSpPr>
        <p:spPr/>
        <p:txBody>
          <a:bodyPr vert="horz" lIns="91440" tIns="45720" rIns="91440" bIns="45720" rtlCol="0" anchor="ctr">
            <a:normAutofit/>
          </a:bodyPr>
          <a:lstStyle/>
          <a:p>
            <a:r>
              <a:rPr lang="fr-BE" b="1" dirty="0"/>
              <a:t>Wat </a:t>
            </a:r>
            <a:r>
              <a:rPr lang="fr-BE" b="1" dirty="0" err="1"/>
              <a:t>kost</a:t>
            </a:r>
            <a:r>
              <a:rPr lang="fr-BE" b="1" dirty="0"/>
              <a:t> je </a:t>
            </a:r>
            <a:r>
              <a:rPr lang="fr-BE" b="1" dirty="0" err="1"/>
              <a:t>kandidaat</a:t>
            </a:r>
            <a:r>
              <a:rPr lang="fr-BE" b="1" dirty="0"/>
              <a:t> </a:t>
            </a:r>
            <a:r>
              <a:rPr lang="fr-BE" b="1" dirty="0" err="1"/>
              <a:t>energie</a:t>
            </a:r>
            <a:r>
              <a:rPr lang="fr-BE" b="1" dirty="0"/>
              <a:t>?</a:t>
            </a:r>
            <a:endParaRPr lang="fr-BE" dirty="0"/>
          </a:p>
        </p:txBody>
      </p:sp>
      <p:pic>
        <p:nvPicPr>
          <p:cNvPr id="6" name="Afbeelding 5" descr="Afbeelding met buiten, sneeuw, natuur, heuvel&#10;&#10;Automatisch gegenereerde beschrijving">
            <a:extLst>
              <a:ext uri="{FF2B5EF4-FFF2-40B4-BE49-F238E27FC236}">
                <a16:creationId xmlns:a16="http://schemas.microsoft.com/office/drawing/2014/main" id="{75B2E78D-E921-42E1-A5C5-17122AA7B1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690" r="-3" b="-3"/>
          <a:stretch/>
        </p:blipFill>
        <p:spPr>
          <a:xfrm>
            <a:off x="838200" y="1825625"/>
            <a:ext cx="5181600" cy="4351338"/>
          </a:xfrm>
          <a:prstGeom prst="rect">
            <a:avLst/>
          </a:prstGeom>
          <a:noFill/>
        </p:spPr>
      </p:pic>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6172200" y="1825625"/>
            <a:ext cx="5181600" cy="4351338"/>
          </a:xfrm>
          <a:prstGeom prst="rect">
            <a:avLst/>
          </a:prstGeom>
        </p:spPr>
        <p:txBody>
          <a:bodyPr vert="horz" lIns="91440" tIns="45720" rIns="91440" bIns="45720" rtlCol="0">
            <a:normAutofit fontScale="92500"/>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19"/>
              </a:spcBef>
            </a:pPr>
            <a:r>
              <a:rPr lang="nl-BE" sz="2600" dirty="0"/>
              <a:t>In het werk (taken, sfeer, cultuur)</a:t>
            </a:r>
          </a:p>
          <a:p>
            <a:pPr>
              <a:spcBef>
                <a:spcPts val="719"/>
              </a:spcBef>
            </a:pPr>
            <a:r>
              <a:rPr lang="nl-BE" sz="2600" dirty="0"/>
              <a:t>Lichamelijke en geestelijke gezondheid</a:t>
            </a:r>
          </a:p>
          <a:p>
            <a:pPr>
              <a:spcBef>
                <a:spcPts val="719"/>
              </a:spcBef>
            </a:pPr>
            <a:r>
              <a:rPr lang="nl-BE" sz="2600" dirty="0"/>
              <a:t>Gezin/relatie</a:t>
            </a:r>
          </a:p>
          <a:p>
            <a:pPr>
              <a:spcBef>
                <a:spcPts val="719"/>
              </a:spcBef>
            </a:pPr>
            <a:r>
              <a:rPr lang="nl-BE" sz="2600" dirty="0"/>
              <a:t>Sport en ontspanning</a:t>
            </a:r>
          </a:p>
          <a:p>
            <a:pPr>
              <a:spcBef>
                <a:spcPts val="719"/>
              </a:spcBef>
            </a:pPr>
            <a:r>
              <a:rPr lang="nl-BE" sz="2600" dirty="0"/>
              <a:t>Sociale contacten</a:t>
            </a:r>
          </a:p>
          <a:p>
            <a:pPr>
              <a:spcBef>
                <a:spcPts val="719"/>
              </a:spcBef>
            </a:pPr>
            <a:r>
              <a:rPr lang="nl-BE" sz="2600" dirty="0"/>
              <a:t>Samenwerking binnen het bedrijf</a:t>
            </a:r>
          </a:p>
          <a:p>
            <a:pPr>
              <a:spcBef>
                <a:spcPts val="719"/>
              </a:spcBef>
            </a:pPr>
            <a:r>
              <a:rPr lang="nl-BE" sz="2600" dirty="0"/>
              <a:t>Karaktereigenschappen, vaardigheden</a:t>
            </a:r>
          </a:p>
          <a:p>
            <a:pPr>
              <a:spcBef>
                <a:spcPts val="719"/>
              </a:spcBef>
            </a:pPr>
            <a:r>
              <a:rPr lang="nl-BE" sz="2600" dirty="0"/>
              <a:t>(onrealistische) Doelen in het leven</a:t>
            </a:r>
          </a:p>
          <a:p>
            <a:pPr>
              <a:spcBef>
                <a:spcPts val="719"/>
              </a:spcBef>
              <a:buClr>
                <a:srgbClr val="3C305F"/>
              </a:buClr>
            </a:pPr>
            <a:endParaRPr lang="nl-NL" sz="2600" dirty="0"/>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sp>
        <p:nvSpPr>
          <p:cNvPr id="2" name="Tijdelijke aanduiding voor datum 1">
            <a:extLst>
              <a:ext uri="{FF2B5EF4-FFF2-40B4-BE49-F238E27FC236}">
                <a16:creationId xmlns:a16="http://schemas.microsoft.com/office/drawing/2014/main" id="{0028CE7F-1C5B-6750-75FD-75571B05455C}"/>
              </a:ext>
            </a:extLst>
          </p:cNvPr>
          <p:cNvSpPr>
            <a:spLocks noGrp="1"/>
          </p:cNvSpPr>
          <p:nvPr>
            <p:ph type="dt" sz="half" idx="10"/>
          </p:nvPr>
        </p:nvSpPr>
        <p:spPr/>
        <p:txBody>
          <a:bodyPr/>
          <a:lstStyle/>
          <a:p>
            <a:fld id="{0489DE88-49E4-094F-A8DC-CBD55A43BFF5}" type="datetime1">
              <a:rPr lang="nl-BE" smtClean="0"/>
              <a:t>22/11/2023</a:t>
            </a:fld>
            <a:endParaRPr lang="en-US"/>
          </a:p>
        </p:txBody>
      </p:sp>
      <p:sp>
        <p:nvSpPr>
          <p:cNvPr id="3" name="Tijdelijke aanduiding voor voettekst 2">
            <a:extLst>
              <a:ext uri="{FF2B5EF4-FFF2-40B4-BE49-F238E27FC236}">
                <a16:creationId xmlns:a16="http://schemas.microsoft.com/office/drawing/2014/main" id="{B46E0F82-82DE-6A4A-39B2-412E882DAAEC}"/>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43846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93FA300-0C6C-4B58-B336-48486B1B970D}"/>
              </a:ext>
            </a:extLst>
          </p:cNvPr>
          <p:cNvSpPr>
            <a:spLocks noGrp="1"/>
          </p:cNvSpPr>
          <p:nvPr>
            <p:ph type="title"/>
          </p:nvPr>
        </p:nvSpPr>
        <p:spPr/>
        <p:txBody>
          <a:bodyPr vert="horz" lIns="91440" tIns="45720" rIns="91440" bIns="45720" rtlCol="0" anchor="ctr">
            <a:normAutofit/>
          </a:bodyPr>
          <a:lstStyle/>
          <a:p>
            <a:r>
              <a:rPr lang="fr-BE" b="1" dirty="0"/>
              <a:t>Balans </a:t>
            </a:r>
            <a:r>
              <a:rPr lang="fr-BE" b="1" dirty="0" err="1"/>
              <a:t>wordt</a:t>
            </a:r>
            <a:r>
              <a:rPr lang="fr-BE" b="1" dirty="0"/>
              <a:t> </a:t>
            </a:r>
            <a:r>
              <a:rPr lang="fr-BE" b="1" dirty="0" err="1"/>
              <a:t>positiever</a:t>
            </a:r>
            <a:r>
              <a:rPr lang="fr-BE" b="1" dirty="0"/>
              <a:t> </a:t>
            </a:r>
            <a:r>
              <a:rPr lang="fr-BE" b="1" dirty="0" err="1"/>
              <a:t>door</a:t>
            </a:r>
            <a:r>
              <a:rPr lang="fr-BE" b="1" dirty="0"/>
              <a:t>:</a:t>
            </a:r>
            <a:endParaRPr lang="fr-BE" dirty="0"/>
          </a:p>
        </p:txBody>
      </p:sp>
      <p:pic>
        <p:nvPicPr>
          <p:cNvPr id="6" name="Afbeelding 5">
            <a:extLst>
              <a:ext uri="{FF2B5EF4-FFF2-40B4-BE49-F238E27FC236}">
                <a16:creationId xmlns:a16="http://schemas.microsoft.com/office/drawing/2014/main" id="{75B2E78D-E921-42E1-A5C5-17122AA7B1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38200" y="1970485"/>
            <a:ext cx="5181600" cy="4061618"/>
          </a:xfrm>
          <a:prstGeom prst="rect">
            <a:avLst/>
          </a:prstGeom>
          <a:noFill/>
        </p:spPr>
      </p:pic>
      <p:sp>
        <p:nvSpPr>
          <p:cNvPr id="5" name="Tijdelijke aanduiding voor tekst 3">
            <a:extLst>
              <a:ext uri="{FF2B5EF4-FFF2-40B4-BE49-F238E27FC236}">
                <a16:creationId xmlns:a16="http://schemas.microsoft.com/office/drawing/2014/main" id="{03CD9E6B-3D54-40C8-8119-5630571DC75A}"/>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19"/>
              </a:spcBef>
            </a:pPr>
            <a:r>
              <a:rPr lang="nl-NL" sz="2600" dirty="0"/>
              <a:t>Meer aandacht te besteden aan de energiegevers</a:t>
            </a:r>
          </a:p>
          <a:p>
            <a:pPr>
              <a:spcBef>
                <a:spcPts val="719"/>
              </a:spcBef>
            </a:pPr>
            <a:r>
              <a:rPr lang="nl-NL" sz="2600" dirty="0"/>
              <a:t>Energievreters die wel te beïnvloeden zijn daadwerkelijk te veranderen</a:t>
            </a:r>
          </a:p>
          <a:p>
            <a:pPr>
              <a:spcBef>
                <a:spcPts val="719"/>
              </a:spcBef>
            </a:pPr>
            <a:r>
              <a:rPr lang="nl-NL" sz="2600" dirty="0"/>
              <a:t>Energievreters die niet te beïnvloeden zijn te accepteren</a:t>
            </a:r>
          </a:p>
          <a:p>
            <a:pPr>
              <a:spcBef>
                <a:spcPts val="719"/>
              </a:spcBef>
            </a:pPr>
            <a:endParaRPr lang="nl-NL" sz="2600" dirty="0"/>
          </a:p>
          <a:p>
            <a:pPr marL="0" indent="0">
              <a:spcBef>
                <a:spcPts val="719"/>
              </a:spcBef>
              <a:buNone/>
            </a:pPr>
            <a:endParaRPr lang="nl-NL" sz="2600" dirty="0"/>
          </a:p>
          <a:p>
            <a:pPr marL="0" indent="0">
              <a:spcBef>
                <a:spcPts val="719"/>
              </a:spcBef>
              <a:buNone/>
            </a:pPr>
            <a:r>
              <a:rPr lang="nl-NL" sz="1800" i="1" dirty="0"/>
              <a:t>Meer info : Steven </a:t>
            </a:r>
            <a:r>
              <a:rPr lang="nl-NL" sz="1800" i="1" dirty="0" err="1"/>
              <a:t>Covey</a:t>
            </a:r>
            <a:r>
              <a:rPr lang="nl-NL" sz="1800" i="1" dirty="0"/>
              <a:t> ‘</a:t>
            </a:r>
            <a:r>
              <a:rPr lang="nl-NL" sz="1800" i="1" dirty="0" err="1"/>
              <a:t>Circles</a:t>
            </a:r>
            <a:r>
              <a:rPr lang="nl-NL" sz="1800" i="1" dirty="0"/>
              <a:t> of Control’</a:t>
            </a:r>
          </a:p>
          <a:p>
            <a:pPr>
              <a:spcBef>
                <a:spcPts val="719"/>
              </a:spcBef>
            </a:pPr>
            <a:endParaRPr lang="nl-BE" sz="2600" dirty="0"/>
          </a:p>
          <a:p>
            <a:pPr>
              <a:spcBef>
                <a:spcPts val="719"/>
              </a:spcBef>
              <a:buClr>
                <a:srgbClr val="3C305F"/>
              </a:buClr>
            </a:pPr>
            <a:endParaRPr lang="nl-NL" sz="2600" dirty="0"/>
          </a:p>
        </p:txBody>
      </p:sp>
      <p:sp>
        <p:nvSpPr>
          <p:cNvPr id="8" name="Content Placeholder 4">
            <a:extLst>
              <a:ext uri="{FF2B5EF4-FFF2-40B4-BE49-F238E27FC236}">
                <a16:creationId xmlns:a16="http://schemas.microsoft.com/office/drawing/2014/main" id="{33338316-698A-474A-AA09-04005CFFD780}"/>
              </a:ext>
            </a:extLst>
          </p:cNvPr>
          <p:cNvSpPr txBox="1">
            <a:spLocks/>
          </p:cNvSpPr>
          <p:nvPr/>
        </p:nvSpPr>
        <p:spPr>
          <a:xfrm>
            <a:off x="838201" y="2022601"/>
            <a:ext cx="4557888" cy="4154361"/>
          </a:xfrm>
          <a:prstGeom prst="rect">
            <a:avLst/>
          </a:prstGeom>
        </p:spPr>
        <p:txBody>
          <a:bodyPr vert="horz" lIns="91440" tIns="45720" rIns="91440" bIns="45720" rtlCol="0">
            <a:normAutofit/>
          </a:bodyPr>
          <a:lstStyle>
            <a:lvl1pPr marL="0" indent="0" algn="l" defTabSz="914354"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886"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062"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24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418"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sz="2000" dirty="0"/>
          </a:p>
          <a:p>
            <a:endParaRPr lang="nl-BE" sz="2000" dirty="0"/>
          </a:p>
          <a:p>
            <a:endParaRPr lang="nl-BE" sz="2000" dirty="0"/>
          </a:p>
          <a:p>
            <a:endParaRPr lang="en-BE" sz="2000">
              <a:solidFill>
                <a:srgbClr val="FFFFFF"/>
              </a:solidFill>
            </a:endParaRPr>
          </a:p>
        </p:txBody>
      </p:sp>
      <p:sp>
        <p:nvSpPr>
          <p:cNvPr id="2" name="Tijdelijke aanduiding voor datum 1">
            <a:extLst>
              <a:ext uri="{FF2B5EF4-FFF2-40B4-BE49-F238E27FC236}">
                <a16:creationId xmlns:a16="http://schemas.microsoft.com/office/drawing/2014/main" id="{01913A95-80C3-B94C-0A4E-97F103B3D6CE}"/>
              </a:ext>
            </a:extLst>
          </p:cNvPr>
          <p:cNvSpPr>
            <a:spLocks noGrp="1"/>
          </p:cNvSpPr>
          <p:nvPr>
            <p:ph type="dt" sz="half" idx="10"/>
          </p:nvPr>
        </p:nvSpPr>
        <p:spPr/>
        <p:txBody>
          <a:bodyPr/>
          <a:lstStyle/>
          <a:p>
            <a:fld id="{3DFC6180-88EF-EA4B-8BD8-44CFF2D37B65}" type="datetime1">
              <a:rPr lang="nl-BE" smtClean="0"/>
              <a:t>22/11/2023</a:t>
            </a:fld>
            <a:endParaRPr lang="en-US"/>
          </a:p>
        </p:txBody>
      </p:sp>
      <p:sp>
        <p:nvSpPr>
          <p:cNvPr id="3" name="Tijdelijke aanduiding voor voettekst 2">
            <a:extLst>
              <a:ext uri="{FF2B5EF4-FFF2-40B4-BE49-F238E27FC236}">
                <a16:creationId xmlns:a16="http://schemas.microsoft.com/office/drawing/2014/main" id="{5B46D387-A381-B99C-582D-A382FDA2D3E2}"/>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990849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a:xfrm>
            <a:off x="838200" y="682906"/>
            <a:ext cx="10515600" cy="3854370"/>
          </a:xfrm>
        </p:spPr>
        <p:txBody>
          <a:bodyPr anchor="ctr">
            <a:normAutofit fontScale="90000"/>
          </a:bodyPr>
          <a:lstStyle/>
          <a:p>
            <a:r>
              <a:rPr lang="fr-BE" b="1" dirty="0"/>
              <a:t>De </a:t>
            </a:r>
            <a:r>
              <a:rPr lang="fr-BE" b="1" dirty="0" err="1"/>
              <a:t>tweede</a:t>
            </a:r>
            <a:r>
              <a:rPr lang="fr-BE" b="1" dirty="0"/>
              <a:t> </a:t>
            </a:r>
            <a:r>
              <a:rPr lang="fr-BE" b="1" dirty="0" err="1"/>
              <a:t>verdieping</a:t>
            </a:r>
            <a:r>
              <a:rPr lang="fr-BE" b="1" dirty="0"/>
              <a:t>: </a:t>
            </a:r>
            <a:r>
              <a:rPr lang="fr-BE" b="1" dirty="0" err="1"/>
              <a:t>normen</a:t>
            </a:r>
            <a:r>
              <a:rPr lang="fr-BE" b="1" dirty="0"/>
              <a:t> en </a:t>
            </a:r>
            <a:r>
              <a:rPr lang="fr-BE" b="1" dirty="0" err="1"/>
              <a:t>waarden</a:t>
            </a:r>
            <a:r>
              <a:rPr lang="fr-BE" b="1" dirty="0"/>
              <a:t>: </a:t>
            </a:r>
            <a:r>
              <a:rPr lang="fr-BE" b="1" dirty="0" err="1"/>
              <a:t>compatibel</a:t>
            </a:r>
            <a:r>
              <a:rPr lang="fr-BE" b="1" dirty="0"/>
              <a:t> met </a:t>
            </a:r>
            <a:r>
              <a:rPr lang="fr-BE" b="1" dirty="0" err="1"/>
              <a:t>deze</a:t>
            </a:r>
            <a:r>
              <a:rPr lang="fr-BE" b="1" dirty="0"/>
              <a:t> van </a:t>
            </a:r>
            <a:r>
              <a:rPr lang="fr-BE" b="1" dirty="0" err="1"/>
              <a:t>werkgever</a:t>
            </a:r>
            <a:r>
              <a:rPr lang="fr-BE" b="1" dirty="0"/>
              <a:t>?</a:t>
            </a:r>
            <a:br>
              <a:rPr lang="fr-BE" b="1" dirty="0"/>
            </a:br>
            <a:br>
              <a:rPr lang="fr-BE" b="1" dirty="0"/>
            </a:br>
            <a:br>
              <a:rPr lang="fr-BE" b="1" dirty="0"/>
            </a:br>
            <a:br>
              <a:rPr lang="fr-BE" b="1" dirty="0"/>
            </a:br>
            <a:endParaRPr lang="fr-BE" dirty="0">
              <a:solidFill>
                <a:schemeClr val="tx1"/>
              </a:solidFill>
            </a:endParaRPr>
          </a:p>
        </p:txBody>
      </p:sp>
      <p:pic>
        <p:nvPicPr>
          <p:cNvPr id="4" name="Content Placeholder 3">
            <a:extLst>
              <a:ext uri="{FF2B5EF4-FFF2-40B4-BE49-F238E27FC236}">
                <a16:creationId xmlns:a16="http://schemas.microsoft.com/office/drawing/2014/main" id="{BF6BD11C-3AAD-407C-8E92-91AC02F32D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83945" y="1736806"/>
            <a:ext cx="4194497" cy="4555903"/>
          </a:xfrm>
          <a:prstGeom prst="rect">
            <a:avLst/>
          </a:prstGeom>
        </p:spPr>
      </p:pic>
      <p:sp>
        <p:nvSpPr>
          <p:cNvPr id="3" name="Tijdelijke aanduiding voor datum 2">
            <a:extLst>
              <a:ext uri="{FF2B5EF4-FFF2-40B4-BE49-F238E27FC236}">
                <a16:creationId xmlns:a16="http://schemas.microsoft.com/office/drawing/2014/main" id="{5B1E632B-7711-3962-8BBB-CE58E5707AE1}"/>
              </a:ext>
            </a:extLst>
          </p:cNvPr>
          <p:cNvSpPr>
            <a:spLocks noGrp="1"/>
          </p:cNvSpPr>
          <p:nvPr>
            <p:ph type="dt" sz="half" idx="10"/>
          </p:nvPr>
        </p:nvSpPr>
        <p:spPr/>
        <p:txBody>
          <a:bodyPr/>
          <a:lstStyle/>
          <a:p>
            <a:fld id="{5AD0D94D-D1CC-8744-A4CF-21B1440A6DEA}" type="datetime1">
              <a:rPr lang="nl-BE" smtClean="0"/>
              <a:t>22/11/2023</a:t>
            </a:fld>
            <a:endParaRPr lang="en-US"/>
          </a:p>
        </p:txBody>
      </p:sp>
      <p:sp>
        <p:nvSpPr>
          <p:cNvPr id="5" name="Tijdelijke aanduiding voor voettekst 4">
            <a:extLst>
              <a:ext uri="{FF2B5EF4-FFF2-40B4-BE49-F238E27FC236}">
                <a16:creationId xmlns:a16="http://schemas.microsoft.com/office/drawing/2014/main" id="{CC0D9359-4C0E-F575-4B1B-A4BAE9CCE50A}"/>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543498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a:xfrm>
            <a:off x="636609" y="681037"/>
            <a:ext cx="10914926" cy="1325563"/>
          </a:xfrm>
        </p:spPr>
        <p:txBody>
          <a:bodyPr anchor="ctr">
            <a:normAutofit fontScale="90000"/>
          </a:bodyPr>
          <a:lstStyle/>
          <a:p>
            <a:r>
              <a:rPr lang="fr-BE" b="1" dirty="0"/>
              <a:t>De </a:t>
            </a:r>
            <a:r>
              <a:rPr lang="fr-BE" b="1" dirty="0" err="1"/>
              <a:t>derde</a:t>
            </a:r>
            <a:r>
              <a:rPr lang="fr-BE" b="1" dirty="0"/>
              <a:t> </a:t>
            </a:r>
            <a:r>
              <a:rPr lang="fr-BE" b="1" dirty="0" err="1"/>
              <a:t>verdieping</a:t>
            </a:r>
            <a:r>
              <a:rPr lang="fr-BE" b="1" dirty="0"/>
              <a:t>:  </a:t>
            </a:r>
            <a:r>
              <a:rPr lang="fr-BE" b="1" dirty="0" err="1"/>
              <a:t>werkomstandigheden</a:t>
            </a:r>
            <a:endParaRPr lang="fr-BE" dirty="0"/>
          </a:p>
        </p:txBody>
      </p:sp>
      <p:pic>
        <p:nvPicPr>
          <p:cNvPr id="5" name="Content Placeholder 3">
            <a:extLst>
              <a:ext uri="{FF2B5EF4-FFF2-40B4-BE49-F238E27FC236}">
                <a16:creationId xmlns:a16="http://schemas.microsoft.com/office/drawing/2014/main" id="{65AF9D1F-685F-4FC1-A78E-E429D1A270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97200" y="1735200"/>
            <a:ext cx="4194497" cy="4622507"/>
          </a:xfrm>
          <a:prstGeom prst="rect">
            <a:avLst/>
          </a:prstGeom>
        </p:spPr>
      </p:pic>
      <p:sp>
        <p:nvSpPr>
          <p:cNvPr id="3" name="Tijdelijke aanduiding voor datum 2">
            <a:extLst>
              <a:ext uri="{FF2B5EF4-FFF2-40B4-BE49-F238E27FC236}">
                <a16:creationId xmlns:a16="http://schemas.microsoft.com/office/drawing/2014/main" id="{FD3036BC-01E7-8FF0-75E9-8C7658E9FBD5}"/>
              </a:ext>
            </a:extLst>
          </p:cNvPr>
          <p:cNvSpPr>
            <a:spLocks noGrp="1"/>
          </p:cNvSpPr>
          <p:nvPr>
            <p:ph type="dt" sz="half" idx="10"/>
          </p:nvPr>
        </p:nvSpPr>
        <p:spPr/>
        <p:txBody>
          <a:bodyPr/>
          <a:lstStyle/>
          <a:p>
            <a:fld id="{590B5C32-0E49-394F-98AD-CC81615FFD7F}" type="datetime1">
              <a:rPr lang="nl-BE" smtClean="0"/>
              <a:t>22/11/2023</a:t>
            </a:fld>
            <a:endParaRPr lang="en-US"/>
          </a:p>
        </p:txBody>
      </p:sp>
      <p:sp>
        <p:nvSpPr>
          <p:cNvPr id="4" name="Tijdelijke aanduiding voor voettekst 3">
            <a:extLst>
              <a:ext uri="{FF2B5EF4-FFF2-40B4-BE49-F238E27FC236}">
                <a16:creationId xmlns:a16="http://schemas.microsoft.com/office/drawing/2014/main" id="{6FC89F0D-F3C7-9BA2-8052-57CAD6155609}"/>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1113403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a:xfrm>
            <a:off x="762001" y="788986"/>
            <a:ext cx="10515600" cy="1325563"/>
          </a:xfrm>
        </p:spPr>
        <p:txBody>
          <a:bodyPr anchor="ctr">
            <a:normAutofit fontScale="90000"/>
          </a:bodyPr>
          <a:lstStyle/>
          <a:p>
            <a:r>
              <a:rPr lang="fr-BE" b="1" dirty="0"/>
              <a:t>Wat </a:t>
            </a:r>
            <a:r>
              <a:rPr lang="fr-BE" b="1" dirty="0" err="1"/>
              <a:t>kunnen</a:t>
            </a:r>
            <a:r>
              <a:rPr lang="fr-BE" b="1" dirty="0"/>
              <a:t> </a:t>
            </a:r>
            <a:r>
              <a:rPr lang="fr-BE" b="1" dirty="0" err="1"/>
              <a:t>problematische</a:t>
            </a:r>
            <a:r>
              <a:rPr lang="fr-BE" b="1" dirty="0"/>
              <a:t> </a:t>
            </a:r>
            <a:r>
              <a:rPr lang="fr-BE" b="1" dirty="0" err="1"/>
              <a:t>werkomstandigheden</a:t>
            </a:r>
            <a:r>
              <a:rPr lang="fr-BE" b="1" dirty="0"/>
              <a:t> </a:t>
            </a:r>
            <a:r>
              <a:rPr lang="fr-BE" b="1" dirty="0" err="1"/>
              <a:t>zijn</a:t>
            </a:r>
            <a:r>
              <a:rPr lang="fr-BE" b="1" dirty="0"/>
              <a:t>?</a:t>
            </a:r>
            <a:endParaRPr lang="fr-BE" dirty="0"/>
          </a:p>
        </p:txBody>
      </p:sp>
      <p:sp>
        <p:nvSpPr>
          <p:cNvPr id="9" name="Content Placeholder 3">
            <a:extLst>
              <a:ext uri="{FF2B5EF4-FFF2-40B4-BE49-F238E27FC236}">
                <a16:creationId xmlns:a16="http://schemas.microsoft.com/office/drawing/2014/main" id="{FCEC3A09-6455-4993-BCCB-897F9026D119}"/>
              </a:ext>
            </a:extLst>
          </p:cNvPr>
          <p:cNvSpPr>
            <a:spLocks noGrp="1"/>
          </p:cNvSpPr>
          <p:nvPr>
            <p:ph sz="half" idx="1"/>
          </p:nvPr>
        </p:nvSpPr>
        <p:spPr>
          <a:xfrm>
            <a:off x="5879940" y="2006600"/>
            <a:ext cx="6312060" cy="4523218"/>
          </a:xfrm>
        </p:spPr>
        <p:txBody>
          <a:bodyPr>
            <a:noAutofit/>
          </a:bodyPr>
          <a:lstStyle/>
          <a:p>
            <a:pPr marR="337200">
              <a:tabLst>
                <a:tab pos="288485" algn="l"/>
                <a:tab pos="289246" algn="l"/>
              </a:tabLst>
            </a:pPr>
            <a:r>
              <a:rPr lang="nl-BE" sz="2000" dirty="0"/>
              <a:t>Repetitief werk</a:t>
            </a:r>
          </a:p>
          <a:p>
            <a:pPr marR="337200">
              <a:tabLst>
                <a:tab pos="288485" algn="l"/>
                <a:tab pos="289246" algn="l"/>
              </a:tabLst>
            </a:pPr>
            <a:r>
              <a:rPr lang="nl-BE" sz="2000" dirty="0"/>
              <a:t>Gebrekkige veiligheidsvoorzieningen</a:t>
            </a:r>
          </a:p>
          <a:p>
            <a:pPr marR="337200">
              <a:tabLst>
                <a:tab pos="288485" algn="l"/>
                <a:tab pos="289246" algn="l"/>
              </a:tabLst>
            </a:pPr>
            <a:r>
              <a:rPr lang="nl-BE" sz="2000" dirty="0">
                <a:solidFill>
                  <a:srgbClr val="FF0000"/>
                </a:solidFill>
              </a:rPr>
              <a:t>Hoge werkdruk (veel overuren)</a:t>
            </a:r>
          </a:p>
          <a:p>
            <a:pPr marR="337200">
              <a:tabLst>
                <a:tab pos="288485" algn="l"/>
                <a:tab pos="289246" algn="l"/>
              </a:tabLst>
            </a:pPr>
            <a:r>
              <a:rPr lang="nl-BE" sz="2000" dirty="0">
                <a:solidFill>
                  <a:srgbClr val="FF0000">
                    <a:alpha val="70000"/>
                  </a:srgbClr>
                </a:solidFill>
              </a:rPr>
              <a:t>Emotioneel belastend werk </a:t>
            </a:r>
          </a:p>
          <a:p>
            <a:pPr marR="337200">
              <a:tabLst>
                <a:tab pos="288485" algn="l"/>
                <a:tab pos="289246" algn="l"/>
              </a:tabLst>
            </a:pPr>
            <a:r>
              <a:rPr lang="nl-BE" sz="2000" dirty="0"/>
              <a:t>Gebrek aan autonomie</a:t>
            </a:r>
          </a:p>
          <a:p>
            <a:pPr marR="337200">
              <a:tabLst>
                <a:tab pos="288485" algn="l"/>
                <a:tab pos="289246" algn="l"/>
              </a:tabLst>
            </a:pPr>
            <a:r>
              <a:rPr lang="nl-BE" sz="2000" dirty="0">
                <a:solidFill>
                  <a:srgbClr val="FF0000"/>
                </a:solidFill>
              </a:rPr>
              <a:t>Gebrek aan ondersteuning van collega’s en leidinggevende, slechte werksfeer</a:t>
            </a:r>
          </a:p>
          <a:p>
            <a:pPr marR="337200">
              <a:tabLst>
                <a:tab pos="288485" algn="l"/>
                <a:tab pos="289246" algn="l"/>
              </a:tabLst>
            </a:pPr>
            <a:r>
              <a:rPr lang="nl-BE" sz="2000" dirty="0">
                <a:solidFill>
                  <a:srgbClr val="FF0000"/>
                </a:solidFill>
              </a:rPr>
              <a:t>Gebrek aan waardering</a:t>
            </a:r>
          </a:p>
          <a:p>
            <a:pPr marR="337200">
              <a:tabLst>
                <a:tab pos="288485" algn="l"/>
                <a:tab pos="289246" algn="l"/>
              </a:tabLst>
            </a:pPr>
            <a:endParaRPr lang="nl-BE" sz="2600" dirty="0"/>
          </a:p>
        </p:txBody>
      </p:sp>
      <p:pic>
        <p:nvPicPr>
          <p:cNvPr id="4" name="Afbeelding 3" descr="Geconcentreerde scheikundige die een microscoop gebruikt in een laboratorium">
            <a:extLst>
              <a:ext uri="{FF2B5EF4-FFF2-40B4-BE49-F238E27FC236}">
                <a16:creationId xmlns:a16="http://schemas.microsoft.com/office/drawing/2014/main" id="{C7B114BC-7001-408A-9744-267D6F8DC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06" y="2114549"/>
            <a:ext cx="5337684" cy="3557587"/>
          </a:xfrm>
          <a:prstGeom prst="rect">
            <a:avLst/>
          </a:prstGeom>
        </p:spPr>
      </p:pic>
      <p:sp>
        <p:nvSpPr>
          <p:cNvPr id="3" name="Tijdelijke aanduiding voor datum 2">
            <a:extLst>
              <a:ext uri="{FF2B5EF4-FFF2-40B4-BE49-F238E27FC236}">
                <a16:creationId xmlns:a16="http://schemas.microsoft.com/office/drawing/2014/main" id="{390891AE-2D50-0D34-3801-4B1793778F82}"/>
              </a:ext>
            </a:extLst>
          </p:cNvPr>
          <p:cNvSpPr>
            <a:spLocks noGrp="1"/>
          </p:cNvSpPr>
          <p:nvPr>
            <p:ph type="dt" sz="half" idx="10"/>
          </p:nvPr>
        </p:nvSpPr>
        <p:spPr/>
        <p:txBody>
          <a:bodyPr/>
          <a:lstStyle/>
          <a:p>
            <a:fld id="{1422A032-D5A4-7442-AEDC-DCC4B50928A2}" type="datetime1">
              <a:rPr lang="nl-BE" smtClean="0"/>
              <a:t>22/11/2023</a:t>
            </a:fld>
            <a:endParaRPr lang="en-US"/>
          </a:p>
        </p:txBody>
      </p:sp>
      <p:sp>
        <p:nvSpPr>
          <p:cNvPr id="5" name="Tijdelijke aanduiding voor voettekst 4">
            <a:extLst>
              <a:ext uri="{FF2B5EF4-FFF2-40B4-BE49-F238E27FC236}">
                <a16:creationId xmlns:a16="http://schemas.microsoft.com/office/drawing/2014/main" id="{0D29A8BE-E71A-3F2E-FED0-BDA5EEC69BB5}"/>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12661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fontScale="90000"/>
          </a:bodyPr>
          <a:lstStyle/>
          <a:p>
            <a:r>
              <a:rPr lang="fr-BE" b="1" dirty="0"/>
              <a:t>Wat </a:t>
            </a:r>
            <a:r>
              <a:rPr lang="fr-BE" b="1" dirty="0" err="1"/>
              <a:t>zijn</a:t>
            </a:r>
            <a:r>
              <a:rPr lang="fr-BE" b="1" dirty="0"/>
              <a:t> </a:t>
            </a:r>
            <a:r>
              <a:rPr lang="fr-BE" b="1" dirty="0" err="1"/>
              <a:t>voor</a:t>
            </a:r>
            <a:r>
              <a:rPr lang="fr-BE" b="1" dirty="0"/>
              <a:t> </a:t>
            </a:r>
            <a:r>
              <a:rPr lang="fr-BE" b="1" dirty="0" err="1"/>
              <a:t>kandidaat</a:t>
            </a:r>
            <a:r>
              <a:rPr lang="fr-BE" b="1" dirty="0"/>
              <a:t> </a:t>
            </a:r>
            <a:r>
              <a:rPr lang="fr-BE" b="1" dirty="0" err="1"/>
              <a:t>goede</a:t>
            </a:r>
            <a:r>
              <a:rPr lang="fr-BE" b="1" dirty="0"/>
              <a:t> </a:t>
            </a:r>
            <a:r>
              <a:rPr lang="fr-BE" b="1" dirty="0" err="1"/>
              <a:t>werkomstandigheden</a:t>
            </a:r>
            <a:r>
              <a:rPr lang="fr-BE" b="1" dirty="0"/>
              <a:t>?</a:t>
            </a:r>
            <a:endParaRPr lang="fr-BE" dirty="0"/>
          </a:p>
        </p:txBody>
      </p:sp>
      <p:sp>
        <p:nvSpPr>
          <p:cNvPr id="9" name="Content Placeholder 3">
            <a:extLst>
              <a:ext uri="{FF2B5EF4-FFF2-40B4-BE49-F238E27FC236}">
                <a16:creationId xmlns:a16="http://schemas.microsoft.com/office/drawing/2014/main" id="{FCEC3A09-6455-4993-BCCB-897F9026D119}"/>
              </a:ext>
            </a:extLst>
          </p:cNvPr>
          <p:cNvSpPr>
            <a:spLocks noGrp="1"/>
          </p:cNvSpPr>
          <p:nvPr>
            <p:ph sz="half" idx="1"/>
          </p:nvPr>
        </p:nvSpPr>
        <p:spPr>
          <a:xfrm>
            <a:off x="567159" y="1921397"/>
            <a:ext cx="6250330" cy="4779440"/>
          </a:xfrm>
        </p:spPr>
        <p:txBody>
          <a:bodyPr>
            <a:normAutofit fontScale="77500" lnSpcReduction="20000"/>
          </a:bodyPr>
          <a:lstStyle/>
          <a:p>
            <a:pPr marR="337200">
              <a:tabLst>
                <a:tab pos="288485" algn="l"/>
                <a:tab pos="289246" algn="l"/>
              </a:tabLst>
            </a:pPr>
            <a:r>
              <a:rPr lang="nl-BE" dirty="0"/>
              <a:t>Inhoud van de job</a:t>
            </a:r>
          </a:p>
          <a:p>
            <a:pPr marR="337200">
              <a:tabLst>
                <a:tab pos="288485" algn="l"/>
                <a:tab pos="289246" algn="l"/>
              </a:tabLst>
            </a:pPr>
            <a:r>
              <a:rPr lang="nl-BE" dirty="0">
                <a:solidFill>
                  <a:srgbClr val="FF0000">
                    <a:alpha val="70000"/>
                  </a:srgbClr>
                </a:solidFill>
              </a:rPr>
              <a:t>Steun door leidinggevende en collega’s,  peter/meterschap</a:t>
            </a:r>
          </a:p>
          <a:p>
            <a:pPr marR="337200">
              <a:tabLst>
                <a:tab pos="288485" algn="l"/>
                <a:tab pos="289246" algn="l"/>
              </a:tabLst>
            </a:pPr>
            <a:r>
              <a:rPr lang="nl-BE" dirty="0">
                <a:solidFill>
                  <a:srgbClr val="FF0000">
                    <a:alpha val="70000"/>
                  </a:srgbClr>
                </a:solidFill>
              </a:rPr>
              <a:t>Goede communicatie: werkoverleg, </a:t>
            </a:r>
            <a:r>
              <a:rPr lang="nl-BE" dirty="0" err="1">
                <a:solidFill>
                  <a:srgbClr val="FF0000">
                    <a:alpha val="70000"/>
                  </a:srgbClr>
                </a:solidFill>
              </a:rPr>
              <a:t>onboarding</a:t>
            </a:r>
            <a:r>
              <a:rPr lang="nl-BE" dirty="0">
                <a:solidFill>
                  <a:srgbClr val="FF0000">
                    <a:alpha val="70000"/>
                  </a:srgbClr>
                </a:solidFill>
              </a:rPr>
              <a:t>, feedbackgesprekken</a:t>
            </a:r>
          </a:p>
          <a:p>
            <a:pPr marR="337200">
              <a:tabLst>
                <a:tab pos="288485" algn="l"/>
                <a:tab pos="289246" algn="l"/>
              </a:tabLst>
            </a:pPr>
            <a:r>
              <a:rPr lang="nl-BE" dirty="0"/>
              <a:t>Goede werkomstandigheden (veiligheid, ergonomie)</a:t>
            </a:r>
          </a:p>
          <a:p>
            <a:pPr marR="337200">
              <a:tabLst>
                <a:tab pos="288485" algn="l"/>
                <a:tab pos="289246" algn="l"/>
              </a:tabLst>
            </a:pPr>
            <a:r>
              <a:rPr lang="nl-BE" dirty="0"/>
              <a:t>Duidelijke info over lonen, opleidings- en promotiemogelijkheden</a:t>
            </a:r>
          </a:p>
          <a:p>
            <a:pPr marR="337200">
              <a:tabLst>
                <a:tab pos="288485" algn="l"/>
                <a:tab pos="289246" algn="l"/>
              </a:tabLst>
            </a:pPr>
            <a:r>
              <a:rPr lang="nl-BE" dirty="0">
                <a:solidFill>
                  <a:srgbClr val="FF0000">
                    <a:alpha val="70000"/>
                  </a:srgbClr>
                </a:solidFill>
              </a:rPr>
              <a:t>Organisatie zelf: flexibele werkuren, thuiswerken, respect voor  persoonlijke work-life balans</a:t>
            </a:r>
          </a:p>
          <a:p>
            <a:pPr marR="337200">
              <a:tabLst>
                <a:tab pos="288485" algn="l"/>
                <a:tab pos="289246" algn="l"/>
              </a:tabLst>
            </a:pPr>
            <a:endParaRPr lang="nl-BE" sz="2600" dirty="0"/>
          </a:p>
          <a:p>
            <a:pPr marR="337200">
              <a:tabLst>
                <a:tab pos="288485" algn="l"/>
                <a:tab pos="289246" algn="l"/>
              </a:tabLst>
            </a:pPr>
            <a:endParaRPr lang="nl-BE" sz="2200" dirty="0"/>
          </a:p>
        </p:txBody>
      </p:sp>
      <p:pic>
        <p:nvPicPr>
          <p:cNvPr id="4" name="Afbeelding 3" descr="Ideeën uitwisselen in de directiekamer">
            <a:extLst>
              <a:ext uri="{FF2B5EF4-FFF2-40B4-BE49-F238E27FC236}">
                <a16:creationId xmlns:a16="http://schemas.microsoft.com/office/drawing/2014/main" id="{C7B114BC-7001-408A-9744-267D6F8DC369}"/>
              </a:ext>
            </a:extLst>
          </p:cNvPr>
          <p:cNvPicPr>
            <a:picLocks noChangeAspect="1"/>
          </p:cNvPicPr>
          <p:nvPr/>
        </p:nvPicPr>
        <p:blipFill rotWithShape="1">
          <a:blip r:embed="rId3">
            <a:extLst>
              <a:ext uri="{28A0092B-C50C-407E-A947-70E740481C1C}">
                <a14:useLocalDpi xmlns:a14="http://schemas.microsoft.com/office/drawing/2010/main" val="0"/>
              </a:ext>
            </a:extLst>
          </a:blip>
          <a:srcRect l="8614" r="11899" b="-1"/>
          <a:stretch/>
        </p:blipFill>
        <p:spPr>
          <a:xfrm>
            <a:off x="6926482" y="1825625"/>
            <a:ext cx="4698357" cy="4351338"/>
          </a:xfrm>
          <a:prstGeom prst="rect">
            <a:avLst/>
          </a:prstGeom>
          <a:noFill/>
        </p:spPr>
      </p:pic>
      <p:sp>
        <p:nvSpPr>
          <p:cNvPr id="3" name="Tijdelijke aanduiding voor datum 2">
            <a:extLst>
              <a:ext uri="{FF2B5EF4-FFF2-40B4-BE49-F238E27FC236}">
                <a16:creationId xmlns:a16="http://schemas.microsoft.com/office/drawing/2014/main" id="{6C34477E-2F84-2D08-1A2D-F286D7E7A9AB}"/>
              </a:ext>
            </a:extLst>
          </p:cNvPr>
          <p:cNvSpPr>
            <a:spLocks noGrp="1"/>
          </p:cNvSpPr>
          <p:nvPr>
            <p:ph type="dt" sz="half" idx="10"/>
          </p:nvPr>
        </p:nvSpPr>
        <p:spPr/>
        <p:txBody>
          <a:bodyPr/>
          <a:lstStyle/>
          <a:p>
            <a:fld id="{1431C521-8E8B-824B-9E1E-9C040EDE7998}" type="datetime1">
              <a:rPr lang="nl-BE" smtClean="0"/>
              <a:t>22/11/2023</a:t>
            </a:fld>
            <a:endParaRPr lang="en-US"/>
          </a:p>
        </p:txBody>
      </p:sp>
      <p:sp>
        <p:nvSpPr>
          <p:cNvPr id="5" name="Tijdelijke aanduiding voor voettekst 4">
            <a:extLst>
              <a:ext uri="{FF2B5EF4-FFF2-40B4-BE49-F238E27FC236}">
                <a16:creationId xmlns:a16="http://schemas.microsoft.com/office/drawing/2014/main" id="{37718263-72F9-3C54-5C3A-0923F4150B1C}"/>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6411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94FF0-C487-45D8-83A3-437239757353}"/>
              </a:ext>
            </a:extLst>
          </p:cNvPr>
          <p:cNvSpPr>
            <a:spLocks noGrp="1"/>
          </p:cNvSpPr>
          <p:nvPr>
            <p:ph type="title"/>
          </p:nvPr>
        </p:nvSpPr>
        <p:spPr/>
        <p:txBody>
          <a:bodyPr anchor="ctr">
            <a:normAutofit/>
          </a:bodyPr>
          <a:lstStyle/>
          <a:p>
            <a:r>
              <a:rPr lang="fr-BE" b="1" dirty="0"/>
              <a:t>Het Huis van </a:t>
            </a:r>
            <a:r>
              <a:rPr lang="fr-BE" b="1" dirty="0" err="1"/>
              <a:t>Werkvermogen</a:t>
            </a:r>
            <a:endParaRPr lang="fr-BE" dirty="0"/>
          </a:p>
        </p:txBody>
      </p:sp>
      <p:sp>
        <p:nvSpPr>
          <p:cNvPr id="10" name="Content Placeholder 2">
            <a:extLst>
              <a:ext uri="{FF2B5EF4-FFF2-40B4-BE49-F238E27FC236}">
                <a16:creationId xmlns:a16="http://schemas.microsoft.com/office/drawing/2014/main" id="{A433F85B-9532-4839-9AB0-FEC1317A56A7}"/>
              </a:ext>
            </a:extLst>
          </p:cNvPr>
          <p:cNvSpPr>
            <a:spLocks noGrp="1"/>
          </p:cNvSpPr>
          <p:nvPr>
            <p:ph sz="half" idx="1"/>
          </p:nvPr>
        </p:nvSpPr>
        <p:spPr>
          <a:xfrm>
            <a:off x="858986" y="1653745"/>
            <a:ext cx="5181600" cy="4351338"/>
          </a:xfrm>
        </p:spPr>
        <p:txBody>
          <a:bodyPr>
            <a:normAutofit/>
          </a:bodyPr>
          <a:lstStyle/>
          <a:p>
            <a:pPr marL="0" indent="0">
              <a:spcBef>
                <a:spcPts val="719"/>
              </a:spcBef>
              <a:buClr>
                <a:srgbClr val="3C305F"/>
              </a:buClr>
              <a:buNone/>
            </a:pPr>
            <a:r>
              <a:rPr lang="nl-BE" sz="2700" b="1" dirty="0"/>
              <a:t>Wat is werkbaar werk voor elk van ons concreet?</a:t>
            </a:r>
          </a:p>
          <a:p>
            <a:pPr marR="337200">
              <a:tabLst>
                <a:tab pos="288485" algn="l"/>
                <a:tab pos="289246" algn="l"/>
              </a:tabLst>
            </a:pPr>
            <a:r>
              <a:rPr lang="nl-BE" sz="2000" dirty="0"/>
              <a:t>Geen overmatige stress</a:t>
            </a:r>
          </a:p>
          <a:p>
            <a:pPr marR="337200">
              <a:tabLst>
                <a:tab pos="288485" algn="l"/>
                <a:tab pos="289246" algn="l"/>
              </a:tabLst>
            </a:pPr>
            <a:r>
              <a:rPr lang="nl-BE" sz="2000" dirty="0"/>
              <a:t>Voldoende uitdagend</a:t>
            </a:r>
          </a:p>
          <a:p>
            <a:pPr marR="337200">
              <a:tabLst>
                <a:tab pos="288485" algn="l"/>
                <a:tab pos="289246" algn="l"/>
              </a:tabLst>
            </a:pPr>
            <a:r>
              <a:rPr lang="nl-BE" sz="2000" dirty="0"/>
              <a:t>Werk dat motiverend is</a:t>
            </a:r>
          </a:p>
          <a:p>
            <a:pPr marR="337200">
              <a:tabLst>
                <a:tab pos="288485" algn="l"/>
                <a:tab pos="289246" algn="l"/>
              </a:tabLst>
            </a:pPr>
            <a:r>
              <a:rPr lang="nl-BE" sz="2000" dirty="0"/>
              <a:t>Evenwichtige werk-privé balans</a:t>
            </a:r>
          </a:p>
          <a:p>
            <a:pPr marR="337200">
              <a:tabLst>
                <a:tab pos="288485" algn="l"/>
                <a:tab pos="289246" algn="l"/>
              </a:tabLst>
            </a:pPr>
            <a:endParaRPr lang="en-US" sz="2700" dirty="0"/>
          </a:p>
        </p:txBody>
      </p:sp>
      <p:pic>
        <p:nvPicPr>
          <p:cNvPr id="5" name="Afbeelding 4" descr="Afbeelding met persoon, buiten, man, staand&#10;&#10;Automatisch gegenereerde beschrijving">
            <a:extLst>
              <a:ext uri="{FF2B5EF4-FFF2-40B4-BE49-F238E27FC236}">
                <a16:creationId xmlns:a16="http://schemas.microsoft.com/office/drawing/2014/main" id="{F1CDF307-BCD7-4D40-8421-03BB706E40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513"/>
          <a:stretch/>
        </p:blipFill>
        <p:spPr>
          <a:xfrm>
            <a:off x="0" y="4521349"/>
            <a:ext cx="12192001" cy="2558911"/>
          </a:xfrm>
          <a:prstGeom prst="rect">
            <a:avLst/>
          </a:prstGeom>
        </p:spPr>
      </p:pic>
      <p:sp>
        <p:nvSpPr>
          <p:cNvPr id="3" name="Tekstvak 2">
            <a:extLst>
              <a:ext uri="{FF2B5EF4-FFF2-40B4-BE49-F238E27FC236}">
                <a16:creationId xmlns:a16="http://schemas.microsoft.com/office/drawing/2014/main" id="{9DE52DA1-612A-4E9F-B234-DE10FCE3971C}"/>
              </a:ext>
            </a:extLst>
          </p:cNvPr>
          <p:cNvSpPr txBox="1"/>
          <p:nvPr/>
        </p:nvSpPr>
        <p:spPr>
          <a:xfrm>
            <a:off x="6276109" y="1653745"/>
            <a:ext cx="5568229" cy="3104953"/>
          </a:xfrm>
          <a:prstGeom prst="rect">
            <a:avLst/>
          </a:prstGeom>
          <a:noFill/>
        </p:spPr>
        <p:txBody>
          <a:bodyPr wrap="square" rtlCol="0">
            <a:spAutoFit/>
          </a:bodyPr>
          <a:lstStyle/>
          <a:p>
            <a:pPr defTabSz="914354">
              <a:lnSpc>
                <a:spcPct val="90000"/>
              </a:lnSpc>
              <a:spcBef>
                <a:spcPts val="719"/>
              </a:spcBef>
              <a:buClr>
                <a:srgbClr val="3C305F"/>
              </a:buClr>
            </a:pPr>
            <a:r>
              <a:rPr lang="nl-BE" sz="2700" b="1" dirty="0"/>
              <a:t>Resultaat?</a:t>
            </a:r>
          </a:p>
          <a:p>
            <a:pPr defTabSz="914354">
              <a:lnSpc>
                <a:spcPct val="90000"/>
              </a:lnSpc>
              <a:spcBef>
                <a:spcPts val="719"/>
              </a:spcBef>
              <a:buClr>
                <a:srgbClr val="3C305F"/>
              </a:buClr>
            </a:pPr>
            <a:endParaRPr lang="nl-BE" sz="2700" b="1" dirty="0"/>
          </a:p>
          <a:p>
            <a:pPr marL="228589" marR="337200" indent="-228589" defTabSz="914354">
              <a:lnSpc>
                <a:spcPct val="90000"/>
              </a:lnSpc>
              <a:spcBef>
                <a:spcPts val="1000"/>
              </a:spcBef>
              <a:buFont typeface="Arial" panose="020B0604020202020204" pitchFamily="34" charset="0"/>
              <a:buChar char="•"/>
              <a:tabLst>
                <a:tab pos="288485" algn="l"/>
                <a:tab pos="289246" algn="l"/>
              </a:tabLst>
            </a:pPr>
            <a:r>
              <a:rPr lang="nl-BE" sz="2000" dirty="0"/>
              <a:t>Minder ziek (benedenverdieping)</a:t>
            </a:r>
          </a:p>
          <a:p>
            <a:pPr marL="228589" marR="337200" indent="-228589" defTabSz="914354">
              <a:lnSpc>
                <a:spcPct val="90000"/>
              </a:lnSpc>
              <a:spcBef>
                <a:spcPts val="1000"/>
              </a:spcBef>
              <a:buFont typeface="Arial" panose="020B0604020202020204" pitchFamily="34" charset="0"/>
              <a:buChar char="•"/>
              <a:tabLst>
                <a:tab pos="288485" algn="l"/>
                <a:tab pos="289246" algn="l"/>
              </a:tabLst>
            </a:pPr>
            <a:r>
              <a:rPr lang="nl-BE" sz="2000" dirty="0"/>
              <a:t>Je leert meer (1</a:t>
            </a:r>
            <a:r>
              <a:rPr lang="nl-BE" sz="2000" baseline="30000" dirty="0"/>
              <a:t>e</a:t>
            </a:r>
            <a:r>
              <a:rPr lang="nl-BE" sz="2000" dirty="0"/>
              <a:t> verdieping)</a:t>
            </a:r>
          </a:p>
          <a:p>
            <a:pPr marL="228589" marR="337200" indent="-228589" defTabSz="914354">
              <a:lnSpc>
                <a:spcPct val="90000"/>
              </a:lnSpc>
              <a:spcBef>
                <a:spcPts val="1000"/>
              </a:spcBef>
              <a:buFont typeface="Arial" panose="020B0604020202020204" pitchFamily="34" charset="0"/>
              <a:buChar char="•"/>
              <a:tabLst>
                <a:tab pos="288485" algn="l"/>
                <a:tab pos="289246" algn="l"/>
              </a:tabLst>
            </a:pPr>
            <a:r>
              <a:rPr lang="nl-BE" sz="2000" dirty="0"/>
              <a:t>Je ervaart meer plezier (2</a:t>
            </a:r>
            <a:r>
              <a:rPr lang="nl-BE" sz="2000" baseline="30000" dirty="0"/>
              <a:t>e</a:t>
            </a:r>
            <a:r>
              <a:rPr lang="nl-BE" sz="2000" dirty="0"/>
              <a:t> verdieping) </a:t>
            </a:r>
          </a:p>
          <a:p>
            <a:pPr marL="228589" marR="337200" indent="-228589" defTabSz="914354">
              <a:lnSpc>
                <a:spcPct val="90000"/>
              </a:lnSpc>
              <a:spcBef>
                <a:spcPts val="1000"/>
              </a:spcBef>
              <a:buFont typeface="Arial" panose="020B0604020202020204" pitchFamily="34" charset="0"/>
              <a:buChar char="•"/>
              <a:tabLst>
                <a:tab pos="288485" algn="l"/>
                <a:tab pos="289246" algn="l"/>
              </a:tabLst>
            </a:pPr>
            <a:r>
              <a:rPr lang="nl-BE" sz="2000" dirty="0"/>
              <a:t>Match met werkvereisten</a:t>
            </a:r>
            <a:br>
              <a:rPr lang="nl-BE" sz="2000" dirty="0"/>
            </a:br>
            <a:r>
              <a:rPr lang="nl-BE" sz="2000" dirty="0"/>
              <a:t>(3e verdieping)</a:t>
            </a:r>
          </a:p>
          <a:p>
            <a:endParaRPr lang="nl-BE" dirty="0"/>
          </a:p>
        </p:txBody>
      </p:sp>
      <p:sp>
        <p:nvSpPr>
          <p:cNvPr id="4" name="Tijdelijke aanduiding voor datum 3">
            <a:extLst>
              <a:ext uri="{FF2B5EF4-FFF2-40B4-BE49-F238E27FC236}">
                <a16:creationId xmlns:a16="http://schemas.microsoft.com/office/drawing/2014/main" id="{98697C76-7578-37F5-7C42-3CFF239C666A}"/>
              </a:ext>
            </a:extLst>
          </p:cNvPr>
          <p:cNvSpPr>
            <a:spLocks noGrp="1"/>
          </p:cNvSpPr>
          <p:nvPr>
            <p:ph type="dt" sz="half" idx="10"/>
          </p:nvPr>
        </p:nvSpPr>
        <p:spPr/>
        <p:txBody>
          <a:bodyPr/>
          <a:lstStyle/>
          <a:p>
            <a:fld id="{2A5A96A1-B60E-6E4C-8C0E-0C271ED3B7DF}" type="datetime1">
              <a:rPr lang="nl-BE" smtClean="0"/>
              <a:t>22/11/2023</a:t>
            </a:fld>
            <a:endParaRPr lang="en-US"/>
          </a:p>
        </p:txBody>
      </p:sp>
      <p:sp>
        <p:nvSpPr>
          <p:cNvPr id="6" name="Tijdelijke aanduiding voor voettekst 5">
            <a:extLst>
              <a:ext uri="{FF2B5EF4-FFF2-40B4-BE49-F238E27FC236}">
                <a16:creationId xmlns:a16="http://schemas.microsoft.com/office/drawing/2014/main" id="{45D2628E-2E12-FD25-A67B-95A60EC0676D}"/>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902055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3377"/>
            <a:ext cx="10515600" cy="751410"/>
          </a:xfrm>
        </p:spPr>
        <p:txBody>
          <a:bodyPr vert="horz" lIns="91440" tIns="45720" rIns="91440" bIns="45720" rtlCol="0" anchor="ctr">
            <a:normAutofit fontScale="90000"/>
          </a:bodyPr>
          <a:lstStyle/>
          <a:p>
            <a:pPr defTabSz="914400"/>
            <a:r>
              <a:rPr lang="nl-BE" dirty="0"/>
              <a:t>Finaal : Naar medewerker toe : overtuigen </a:t>
            </a:r>
            <a:br>
              <a:rPr lang="nl-BE" dirty="0"/>
            </a:br>
            <a:endParaRPr lang="nl-BE" dirty="0"/>
          </a:p>
        </p:txBody>
      </p:sp>
      <p:sp>
        <p:nvSpPr>
          <p:cNvPr id="8199" name="Content Placeholder 3">
            <a:extLst>
              <a:ext uri="{FF2B5EF4-FFF2-40B4-BE49-F238E27FC236}">
                <a16:creationId xmlns:a16="http://schemas.microsoft.com/office/drawing/2014/main" id="{CFEF5677-F29F-2A24-6C7F-5D459DFEBFC3}"/>
              </a:ext>
            </a:extLst>
          </p:cNvPr>
          <p:cNvSpPr>
            <a:spLocks noGrp="1"/>
          </p:cNvSpPr>
          <p:nvPr>
            <p:ph sz="half" idx="1"/>
          </p:nvPr>
        </p:nvSpPr>
        <p:spPr>
          <a:xfrm>
            <a:off x="838200" y="1906157"/>
            <a:ext cx="5181600" cy="4270806"/>
          </a:xfrm>
        </p:spPr>
        <p:txBody>
          <a:bodyPr vert="horz" lIns="91440" tIns="45720" rIns="91440" bIns="45720" rtlCol="0" anchor="t">
            <a:normAutofit fontScale="85000" lnSpcReduction="20000"/>
          </a:bodyPr>
          <a:lstStyle/>
          <a:p>
            <a:pPr marL="457200" indent="-457200"/>
            <a:r>
              <a:rPr lang="nl-BE" dirty="0"/>
              <a:t>Aanvaarding – het is wat het is </a:t>
            </a:r>
          </a:p>
          <a:p>
            <a:pPr marL="457200" indent="-457200"/>
            <a:r>
              <a:rPr lang="nl-BE" dirty="0"/>
              <a:t>Geef jezelf tijd!</a:t>
            </a:r>
          </a:p>
          <a:p>
            <a:pPr marL="457200" indent="-457200"/>
            <a:r>
              <a:rPr lang="nl-BE" dirty="0"/>
              <a:t>Denk 'om' - positieve </a:t>
            </a:r>
            <a:r>
              <a:rPr lang="nl-BE" dirty="0" err="1"/>
              <a:t>mindset</a:t>
            </a:r>
            <a:endParaRPr lang="nl-BE" dirty="0">
              <a:ea typeface="Calibri"/>
              <a:cs typeface="Calibri"/>
            </a:endParaRPr>
          </a:p>
          <a:p>
            <a:pPr marL="457200" indent="-457200"/>
            <a:r>
              <a:rPr lang="nl-BE" dirty="0"/>
              <a:t>Denk in oplossingen en kansen</a:t>
            </a:r>
          </a:p>
          <a:p>
            <a:pPr marL="457200" indent="-457200"/>
            <a:r>
              <a:rPr lang="nl-BE" dirty="0"/>
              <a:t>Stel een doel, maak een actieplan, ga stap per stap</a:t>
            </a:r>
          </a:p>
          <a:p>
            <a:pPr marL="457200" indent="-457200"/>
            <a:r>
              <a:rPr lang="nl-BE" dirty="0"/>
              <a:t>Mind set – resilience</a:t>
            </a:r>
          </a:p>
          <a:p>
            <a:pPr marL="457200" indent="-457200"/>
            <a:r>
              <a:rPr lang="nl-BE" dirty="0"/>
              <a:t>Leer het glas opnieuw te vullen</a:t>
            </a:r>
          </a:p>
          <a:p>
            <a:pPr marL="457200" indent="-457200"/>
            <a:r>
              <a:rPr lang="nl-BE" dirty="0"/>
              <a:t>...</a:t>
            </a:r>
            <a:endParaRPr lang="nl-BE" dirty="0">
              <a:ea typeface="Calibri"/>
              <a:cs typeface="Calibri"/>
            </a:endParaRPr>
          </a:p>
        </p:txBody>
      </p:sp>
      <p:pic>
        <p:nvPicPr>
          <p:cNvPr id="4" name="Afbeelding 4" descr="Gratis foto: veer, vering, veertje, verend, spiraal, spiraalveer ...">
            <a:extLst>
              <a:ext uri="{FF2B5EF4-FFF2-40B4-BE49-F238E27FC236}">
                <a16:creationId xmlns:a16="http://schemas.microsoft.com/office/drawing/2014/main" id="{6FE31DC2-6C6F-963C-2047-893190869959}"/>
              </a:ext>
            </a:extLst>
          </p:cNvPr>
          <p:cNvPicPr>
            <a:picLocks noChangeAspect="1"/>
          </p:cNvPicPr>
          <p:nvPr/>
        </p:nvPicPr>
        <p:blipFill rotWithShape="1">
          <a:blip r:embed="rId3"/>
          <a:srcRect r="10519"/>
          <a:stretch/>
        </p:blipFill>
        <p:spPr>
          <a:xfrm>
            <a:off x="6172200" y="1825625"/>
            <a:ext cx="5181600" cy="4351338"/>
          </a:xfrm>
          <a:prstGeom prst="rect">
            <a:avLst/>
          </a:prstGeom>
          <a:noFill/>
        </p:spPr>
      </p:pic>
      <p:sp>
        <p:nvSpPr>
          <p:cNvPr id="3" name="Tijdelijke aanduiding voor datum 2">
            <a:extLst>
              <a:ext uri="{FF2B5EF4-FFF2-40B4-BE49-F238E27FC236}">
                <a16:creationId xmlns:a16="http://schemas.microsoft.com/office/drawing/2014/main" id="{1CEA422E-00E9-F8D0-98E4-EE7A400E0761}"/>
              </a:ext>
            </a:extLst>
          </p:cNvPr>
          <p:cNvSpPr>
            <a:spLocks noGrp="1"/>
          </p:cNvSpPr>
          <p:nvPr>
            <p:ph type="dt" sz="half" idx="10"/>
          </p:nvPr>
        </p:nvSpPr>
        <p:spPr/>
        <p:txBody>
          <a:bodyPr/>
          <a:lstStyle/>
          <a:p>
            <a:fld id="{9FDE2F59-BCC5-B049-A7C9-D683A2C6B497}" type="datetime1">
              <a:rPr lang="nl-BE" smtClean="0"/>
              <a:t>22/11/2023</a:t>
            </a:fld>
            <a:endParaRPr lang="en-US"/>
          </a:p>
        </p:txBody>
      </p:sp>
      <p:sp>
        <p:nvSpPr>
          <p:cNvPr id="5" name="Tijdelijke aanduiding voor voettekst 4">
            <a:extLst>
              <a:ext uri="{FF2B5EF4-FFF2-40B4-BE49-F238E27FC236}">
                <a16:creationId xmlns:a16="http://schemas.microsoft.com/office/drawing/2014/main" id="{05F77D3D-8331-B397-03DE-EC36FCA487AE}"/>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73824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calcmode="lin" valueType="num">
                                      <p:cBhvr additive="base">
                                        <p:cTn id="7" dur="500" fill="hold"/>
                                        <p:tgtEl>
                                          <p:spTgt spid="8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9">
                                            <p:txEl>
                                              <p:pRg st="1" end="1"/>
                                            </p:txEl>
                                          </p:spTgt>
                                        </p:tgtEl>
                                        <p:attrNameLst>
                                          <p:attrName>style.visibility</p:attrName>
                                        </p:attrNameLst>
                                      </p:cBhvr>
                                      <p:to>
                                        <p:strVal val="visible"/>
                                      </p:to>
                                    </p:set>
                                    <p:anim calcmode="lin" valueType="num">
                                      <p:cBhvr additive="base">
                                        <p:cTn id="13" dur="500" fill="hold"/>
                                        <p:tgtEl>
                                          <p:spTgt spid="81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9">
                                            <p:txEl>
                                              <p:pRg st="2" end="2"/>
                                            </p:txEl>
                                          </p:spTgt>
                                        </p:tgtEl>
                                        <p:attrNameLst>
                                          <p:attrName>style.visibility</p:attrName>
                                        </p:attrNameLst>
                                      </p:cBhvr>
                                      <p:to>
                                        <p:strVal val="visible"/>
                                      </p:to>
                                    </p:set>
                                    <p:anim calcmode="lin" valueType="num">
                                      <p:cBhvr additive="base">
                                        <p:cTn id="19" dur="500" fill="hold"/>
                                        <p:tgtEl>
                                          <p:spTgt spid="81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9">
                                            <p:txEl>
                                              <p:pRg st="3" end="3"/>
                                            </p:txEl>
                                          </p:spTgt>
                                        </p:tgtEl>
                                        <p:attrNameLst>
                                          <p:attrName>style.visibility</p:attrName>
                                        </p:attrNameLst>
                                      </p:cBhvr>
                                      <p:to>
                                        <p:strVal val="visible"/>
                                      </p:to>
                                    </p:set>
                                    <p:anim calcmode="lin" valueType="num">
                                      <p:cBhvr additive="base">
                                        <p:cTn id="25" dur="500" fill="hold"/>
                                        <p:tgtEl>
                                          <p:spTgt spid="81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9">
                                            <p:txEl>
                                              <p:pRg st="4" end="4"/>
                                            </p:txEl>
                                          </p:spTgt>
                                        </p:tgtEl>
                                        <p:attrNameLst>
                                          <p:attrName>style.visibility</p:attrName>
                                        </p:attrNameLst>
                                      </p:cBhvr>
                                      <p:to>
                                        <p:strVal val="visible"/>
                                      </p:to>
                                    </p:set>
                                    <p:anim calcmode="lin" valueType="num">
                                      <p:cBhvr additive="base">
                                        <p:cTn id="31" dur="500" fill="hold"/>
                                        <p:tgtEl>
                                          <p:spTgt spid="81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9">
                                            <p:txEl>
                                              <p:pRg st="5" end="5"/>
                                            </p:txEl>
                                          </p:spTgt>
                                        </p:tgtEl>
                                        <p:attrNameLst>
                                          <p:attrName>style.visibility</p:attrName>
                                        </p:attrNameLst>
                                      </p:cBhvr>
                                      <p:to>
                                        <p:strVal val="visible"/>
                                      </p:to>
                                    </p:set>
                                    <p:anim calcmode="lin" valueType="num">
                                      <p:cBhvr additive="base">
                                        <p:cTn id="37" dur="500" fill="hold"/>
                                        <p:tgtEl>
                                          <p:spTgt spid="81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199">
                                            <p:txEl>
                                              <p:pRg st="6" end="6"/>
                                            </p:txEl>
                                          </p:spTgt>
                                        </p:tgtEl>
                                        <p:attrNameLst>
                                          <p:attrName>style.visibility</p:attrName>
                                        </p:attrNameLst>
                                      </p:cBhvr>
                                      <p:to>
                                        <p:strVal val="visible"/>
                                      </p:to>
                                    </p:set>
                                    <p:anim calcmode="lin" valueType="num">
                                      <p:cBhvr additive="base">
                                        <p:cTn id="43" dur="500" fill="hold"/>
                                        <p:tgtEl>
                                          <p:spTgt spid="81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199">
                                            <p:txEl>
                                              <p:pRg st="7" end="7"/>
                                            </p:txEl>
                                          </p:spTgt>
                                        </p:tgtEl>
                                        <p:attrNameLst>
                                          <p:attrName>style.visibility</p:attrName>
                                        </p:attrNameLst>
                                      </p:cBhvr>
                                      <p:to>
                                        <p:strVal val="visible"/>
                                      </p:to>
                                    </p:set>
                                    <p:anim calcmode="lin" valueType="num">
                                      <p:cBhvr additive="base">
                                        <p:cTn id="49" dur="500" fill="hold"/>
                                        <p:tgtEl>
                                          <p:spTgt spid="81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1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F0725-BAEB-4C39-8672-28025F96303E}"/>
              </a:ext>
            </a:extLst>
          </p:cNvPr>
          <p:cNvSpPr>
            <a:spLocks noGrp="1"/>
          </p:cNvSpPr>
          <p:nvPr>
            <p:ph type="title"/>
          </p:nvPr>
        </p:nvSpPr>
        <p:spPr/>
        <p:txBody>
          <a:bodyPr>
            <a:normAutofit fontScale="90000"/>
          </a:bodyPr>
          <a:lstStyle/>
          <a:p>
            <a:r>
              <a:rPr lang="nl-BE" dirty="0"/>
              <a:t>(Re-)integratieproblematiek </a:t>
            </a:r>
            <a:r>
              <a:rPr lang="nl-BE" b="1" dirty="0"/>
              <a:t>Werkgever</a:t>
            </a:r>
          </a:p>
        </p:txBody>
      </p:sp>
      <p:sp>
        <p:nvSpPr>
          <p:cNvPr id="3" name="Tijdelijke aanduiding voor inhoud 2">
            <a:extLst>
              <a:ext uri="{FF2B5EF4-FFF2-40B4-BE49-F238E27FC236}">
                <a16:creationId xmlns:a16="http://schemas.microsoft.com/office/drawing/2014/main" id="{508F87A7-AE16-7711-46ED-2AF0CFF68786}"/>
              </a:ext>
            </a:extLst>
          </p:cNvPr>
          <p:cNvSpPr>
            <a:spLocks noGrp="1"/>
          </p:cNvSpPr>
          <p:nvPr>
            <p:ph idx="1"/>
          </p:nvPr>
        </p:nvSpPr>
        <p:spPr>
          <a:xfrm>
            <a:off x="838200" y="2006600"/>
            <a:ext cx="10515600" cy="4170363"/>
          </a:xfrm>
        </p:spPr>
        <p:txBody>
          <a:bodyPr>
            <a:normAutofit fontScale="92500" lnSpcReduction="20000"/>
          </a:bodyPr>
          <a:lstStyle/>
          <a:p>
            <a:r>
              <a:rPr lang="nl-BE" b="1" dirty="0"/>
              <a:t>Werkgever</a:t>
            </a:r>
          </a:p>
          <a:p>
            <a:pPr lvl="1"/>
            <a:r>
              <a:rPr lang="nl-BE" dirty="0"/>
              <a:t>Krapte arbeidsmarkt</a:t>
            </a:r>
          </a:p>
          <a:p>
            <a:pPr lvl="1"/>
            <a:r>
              <a:rPr lang="nl-BE" dirty="0"/>
              <a:t>Knelpuntberoepen</a:t>
            </a:r>
          </a:p>
          <a:p>
            <a:pPr lvl="1"/>
            <a:r>
              <a:rPr lang="nl-BE" dirty="0"/>
              <a:t>Onzekerheid en stabiliteit: continuïteit</a:t>
            </a:r>
          </a:p>
          <a:p>
            <a:pPr lvl="1"/>
            <a:r>
              <a:rPr lang="nl-BE" dirty="0"/>
              <a:t>Wetgeving</a:t>
            </a:r>
          </a:p>
          <a:p>
            <a:pPr lvl="1"/>
            <a:r>
              <a:rPr lang="nl-BE" dirty="0"/>
              <a:t>ROI en ROA</a:t>
            </a:r>
          </a:p>
          <a:p>
            <a:pPr lvl="1"/>
            <a:endParaRPr lang="nl-BE" dirty="0"/>
          </a:p>
          <a:p>
            <a:r>
              <a:rPr lang="nl-BE" dirty="0"/>
              <a:t>Belangrijk verschil tussen </a:t>
            </a:r>
          </a:p>
          <a:p>
            <a:pPr marL="228600" indent="0">
              <a:buNone/>
            </a:pPr>
            <a:r>
              <a:rPr lang="nl-BE" sz="2400" dirty="0"/>
              <a:t>=&gt;integratie (nieuwe werknemer)</a:t>
            </a:r>
          </a:p>
          <a:p>
            <a:pPr marL="228600" indent="0">
              <a:buNone/>
            </a:pPr>
            <a:r>
              <a:rPr lang="nl-BE" sz="2400" dirty="0"/>
              <a:t>=&gt;en re-integratie (eigen werknemer)</a:t>
            </a:r>
          </a:p>
          <a:p>
            <a:endParaRPr lang="nl-BE" sz="2400" dirty="0"/>
          </a:p>
          <a:p>
            <a:pPr marL="457200" lvl="1" indent="0">
              <a:buNone/>
            </a:pPr>
            <a:endParaRPr lang="nl-BE" dirty="0"/>
          </a:p>
          <a:p>
            <a:pPr lvl="1"/>
            <a:endParaRPr lang="nl-BE" dirty="0"/>
          </a:p>
        </p:txBody>
      </p:sp>
      <p:sp>
        <p:nvSpPr>
          <p:cNvPr id="4" name="Tijdelijke aanduiding voor voettekst 3">
            <a:extLst>
              <a:ext uri="{FF2B5EF4-FFF2-40B4-BE49-F238E27FC236}">
                <a16:creationId xmlns:a16="http://schemas.microsoft.com/office/drawing/2014/main" id="{CB3CC3E1-888A-30BC-1198-DD17D23E11E7}"/>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4A738DC3-6F78-B3DF-D634-2D0FFAD4E9B8}"/>
              </a:ext>
            </a:extLst>
          </p:cNvPr>
          <p:cNvSpPr>
            <a:spLocks noGrp="1"/>
          </p:cNvSpPr>
          <p:nvPr>
            <p:ph type="dt" sz="half" idx="10"/>
          </p:nvPr>
        </p:nvSpPr>
        <p:spPr/>
        <p:txBody>
          <a:bodyPr/>
          <a:lstStyle/>
          <a:p>
            <a:fld id="{9B2E48E7-2465-E140-A4FA-E01599B1A3F6}" type="datetime1">
              <a:rPr lang="nl-BE" smtClean="0"/>
              <a:t>22/11/2023</a:t>
            </a:fld>
            <a:endParaRPr lang="en-US"/>
          </a:p>
        </p:txBody>
      </p:sp>
      <p:pic>
        <p:nvPicPr>
          <p:cNvPr id="4098" name="Picture 2" descr="KB Re-integratie 2.0 - Ergonomie site">
            <a:extLst>
              <a:ext uri="{FF2B5EF4-FFF2-40B4-BE49-F238E27FC236}">
                <a16:creationId xmlns:a16="http://schemas.microsoft.com/office/drawing/2014/main" id="{5A6DB060-BE01-9163-7791-FBC4CB2F9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424" y="2746692"/>
            <a:ext cx="4306715" cy="269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19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44B397-8B43-CAF7-9A92-60E89475A17D}"/>
              </a:ext>
            </a:extLst>
          </p:cNvPr>
          <p:cNvSpPr>
            <a:spLocks noGrp="1"/>
          </p:cNvSpPr>
          <p:nvPr>
            <p:ph type="title"/>
          </p:nvPr>
        </p:nvSpPr>
        <p:spPr/>
        <p:txBody>
          <a:bodyPr>
            <a:normAutofit/>
          </a:bodyPr>
          <a:lstStyle/>
          <a:p>
            <a:r>
              <a:rPr lang="nl-BE" dirty="0"/>
              <a:t> </a:t>
            </a:r>
            <a:r>
              <a:rPr lang="nl-BE" b="1" dirty="0"/>
              <a:t>Integratie versus reïntegratie</a:t>
            </a:r>
          </a:p>
        </p:txBody>
      </p:sp>
      <p:sp>
        <p:nvSpPr>
          <p:cNvPr id="3" name="Tijdelijke aanduiding voor inhoud 2">
            <a:extLst>
              <a:ext uri="{FF2B5EF4-FFF2-40B4-BE49-F238E27FC236}">
                <a16:creationId xmlns:a16="http://schemas.microsoft.com/office/drawing/2014/main" id="{0E773EB8-8627-7766-A8DB-523A2FBA6297}"/>
              </a:ext>
            </a:extLst>
          </p:cNvPr>
          <p:cNvSpPr>
            <a:spLocks noGrp="1"/>
          </p:cNvSpPr>
          <p:nvPr>
            <p:ph idx="1"/>
          </p:nvPr>
        </p:nvSpPr>
        <p:spPr>
          <a:xfrm>
            <a:off x="1188719" y="2006600"/>
            <a:ext cx="6475381" cy="3838615"/>
          </a:xfrm>
        </p:spPr>
        <p:txBody>
          <a:bodyPr>
            <a:normAutofit fontScale="92500"/>
          </a:bodyPr>
          <a:lstStyle/>
          <a:p>
            <a:r>
              <a:rPr lang="nl-BE" b="1" dirty="0"/>
              <a:t>Gemeenschappelijke elementen:</a:t>
            </a:r>
          </a:p>
          <a:p>
            <a:pPr lvl="1"/>
            <a:r>
              <a:rPr lang="nl-BE" dirty="0"/>
              <a:t>Krapte arbeidsmarkt en knelpuntberoepen: blue and white collar</a:t>
            </a:r>
          </a:p>
          <a:p>
            <a:pPr marL="457200" lvl="1" indent="0">
              <a:buNone/>
            </a:pPr>
            <a:r>
              <a:rPr lang="nl-BE" sz="2000" dirty="0"/>
              <a:t>=&gt;onderhandelingspositie omgekeerd</a:t>
            </a:r>
          </a:p>
          <a:p>
            <a:pPr lvl="1"/>
            <a:r>
              <a:rPr lang="nl-BE" dirty="0"/>
              <a:t>Onzekerheid en stabiliteit: continuïteit organisatie</a:t>
            </a:r>
          </a:p>
          <a:p>
            <a:pPr lvl="1"/>
            <a:r>
              <a:rPr lang="nl-BE" dirty="0"/>
              <a:t>Wetgeving: diffuus, contradictorisch, wereldvreemd, …</a:t>
            </a:r>
          </a:p>
          <a:p>
            <a:pPr lvl="1"/>
            <a:r>
              <a:rPr lang="nl-BE" dirty="0"/>
              <a:t>ROI en ROA</a:t>
            </a:r>
          </a:p>
          <a:p>
            <a:pPr lvl="1"/>
            <a:endParaRPr lang="nl-BE" dirty="0"/>
          </a:p>
        </p:txBody>
      </p:sp>
      <p:sp>
        <p:nvSpPr>
          <p:cNvPr id="4" name="Tijdelijke aanduiding voor datum 3">
            <a:extLst>
              <a:ext uri="{FF2B5EF4-FFF2-40B4-BE49-F238E27FC236}">
                <a16:creationId xmlns:a16="http://schemas.microsoft.com/office/drawing/2014/main" id="{57AC88AA-9DCD-07AC-D87D-56165D054C1E}"/>
              </a:ext>
            </a:extLst>
          </p:cNvPr>
          <p:cNvSpPr>
            <a:spLocks noGrp="1"/>
          </p:cNvSpPr>
          <p:nvPr>
            <p:ph type="dt" sz="half" idx="10"/>
          </p:nvPr>
        </p:nvSpPr>
        <p:spPr/>
        <p:txBody>
          <a:bodyPr/>
          <a:lstStyle/>
          <a:p>
            <a:fld id="{F827ADBC-9B57-9448-8A1C-6B7CDADEBE4C}" type="datetime1">
              <a:rPr lang="nl-BE" smtClean="0"/>
              <a:t>22/11/2023</a:t>
            </a:fld>
            <a:endParaRPr lang="en-US"/>
          </a:p>
        </p:txBody>
      </p:sp>
      <p:sp>
        <p:nvSpPr>
          <p:cNvPr id="5" name="Tijdelijke aanduiding voor voettekst 4">
            <a:extLst>
              <a:ext uri="{FF2B5EF4-FFF2-40B4-BE49-F238E27FC236}">
                <a16:creationId xmlns:a16="http://schemas.microsoft.com/office/drawing/2014/main" id="{16B3C36A-31E9-07A8-E2F1-E922A52101B0}"/>
              </a:ext>
            </a:extLst>
          </p:cNvPr>
          <p:cNvSpPr>
            <a:spLocks noGrp="1"/>
          </p:cNvSpPr>
          <p:nvPr>
            <p:ph type="ftr" sz="quarter" idx="11"/>
          </p:nvPr>
        </p:nvSpPr>
        <p:spPr/>
        <p:txBody>
          <a:bodyPr/>
          <a:lstStyle/>
          <a:p>
            <a:r>
              <a:rPr lang="en-US"/>
              <a:t>Sterpunt Inclusief Ondernemen :Rentree</a:t>
            </a:r>
          </a:p>
        </p:txBody>
      </p:sp>
      <p:pic>
        <p:nvPicPr>
          <p:cNvPr id="8196" name="Picture 4" descr="Elke job is nu een knelpuntberoep'">
            <a:extLst>
              <a:ext uri="{FF2B5EF4-FFF2-40B4-BE49-F238E27FC236}">
                <a16:creationId xmlns:a16="http://schemas.microsoft.com/office/drawing/2014/main" id="{7C002A68-1F81-3CBE-4522-2D05ADFD3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64101" y="2453832"/>
            <a:ext cx="4014754" cy="36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34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Frame 1050">
            <a:extLst>
              <a:ext uri="{FF2B5EF4-FFF2-40B4-BE49-F238E27FC236}">
                <a16:creationId xmlns:a16="http://schemas.microsoft.com/office/drawing/2014/main" id="{DD7EAFE6-2BB9-41FB-9CF4-588CFC70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53" name="Rectangle 1052">
            <a:extLst>
              <a:ext uri="{FF2B5EF4-FFF2-40B4-BE49-F238E27FC236}">
                <a16:creationId xmlns:a16="http://schemas.microsoft.com/office/drawing/2014/main" id="{C3E06833-B59C-442F-9A6A-F8F55936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554"/>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Frame 1054">
            <a:extLst>
              <a:ext uri="{FF2B5EF4-FFF2-40B4-BE49-F238E27FC236}">
                <a16:creationId xmlns:a16="http://schemas.microsoft.com/office/drawing/2014/main" id="{FA2016CF-2F24-4AE4-8A87-D9B6A3DE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342EA1-E378-6E0F-A0EB-25FC857DC6D3}"/>
              </a:ext>
            </a:extLst>
          </p:cNvPr>
          <p:cNvSpPr>
            <a:spLocks noGrp="1"/>
          </p:cNvSpPr>
          <p:nvPr>
            <p:ph type="title"/>
          </p:nvPr>
        </p:nvSpPr>
        <p:spPr>
          <a:xfrm>
            <a:off x="838200" y="880844"/>
            <a:ext cx="5257800" cy="3876351"/>
          </a:xfrm>
        </p:spPr>
        <p:txBody>
          <a:bodyPr vert="horz" lIns="91440" tIns="45720" rIns="91440" bIns="45720" rtlCol="0" anchor="b">
            <a:normAutofit/>
          </a:bodyPr>
          <a:lstStyle/>
          <a:p>
            <a:r>
              <a:rPr lang="en-US" sz="5400" dirty="0" err="1">
                <a:gradFill flip="none" rotWithShape="1">
                  <a:gsLst>
                    <a:gs pos="0">
                      <a:schemeClr val="accent5">
                        <a:alpha val="70000"/>
                      </a:schemeClr>
                    </a:gs>
                    <a:gs pos="100000">
                      <a:schemeClr val="accent1">
                        <a:alpha val="70000"/>
                      </a:schemeClr>
                    </a:gs>
                  </a:gsLst>
                  <a:lin ang="0" scaled="1"/>
                  <a:tileRect/>
                </a:gradFill>
              </a:rPr>
              <a:t>Arbeidspopulatie</a:t>
            </a:r>
            <a:r>
              <a:rPr lang="en-US" sz="5400" dirty="0">
                <a:gradFill flip="none" rotWithShape="1">
                  <a:gsLst>
                    <a:gs pos="0">
                      <a:schemeClr val="accent5">
                        <a:alpha val="70000"/>
                      </a:schemeClr>
                    </a:gs>
                    <a:gs pos="100000">
                      <a:schemeClr val="accent1">
                        <a:alpha val="70000"/>
                      </a:schemeClr>
                    </a:gs>
                  </a:gsLst>
                  <a:lin ang="0" scaled="1"/>
                  <a:tileRect/>
                </a:gradFill>
              </a:rPr>
              <a:t> </a:t>
            </a:r>
            <a:r>
              <a:rPr lang="en-US" sz="5400" dirty="0" err="1">
                <a:gradFill flip="none" rotWithShape="1">
                  <a:gsLst>
                    <a:gs pos="0">
                      <a:schemeClr val="accent5">
                        <a:alpha val="70000"/>
                      </a:schemeClr>
                    </a:gs>
                    <a:gs pos="100000">
                      <a:schemeClr val="accent1">
                        <a:alpha val="70000"/>
                      </a:schemeClr>
                    </a:gs>
                  </a:gsLst>
                  <a:lin ang="0" scaled="1"/>
                  <a:tileRect/>
                </a:gradFill>
              </a:rPr>
              <a:t>Vlaanderen</a:t>
            </a:r>
            <a:r>
              <a:rPr lang="en-US" sz="5400" dirty="0">
                <a:gradFill flip="none" rotWithShape="1">
                  <a:gsLst>
                    <a:gs pos="0">
                      <a:schemeClr val="accent5">
                        <a:alpha val="70000"/>
                      </a:schemeClr>
                    </a:gs>
                    <a:gs pos="100000">
                      <a:schemeClr val="accent1">
                        <a:alpha val="70000"/>
                      </a:schemeClr>
                    </a:gs>
                  </a:gsLst>
                  <a:lin ang="0" scaled="1"/>
                  <a:tileRect/>
                </a:gradFill>
              </a:rPr>
              <a:t>, </a:t>
            </a:r>
            <a:r>
              <a:rPr lang="en-US" sz="5400" dirty="0" err="1">
                <a:gradFill flip="none" rotWithShape="1">
                  <a:gsLst>
                    <a:gs pos="0">
                      <a:schemeClr val="accent5">
                        <a:alpha val="70000"/>
                      </a:schemeClr>
                    </a:gs>
                    <a:gs pos="100000">
                      <a:schemeClr val="accent1">
                        <a:alpha val="70000"/>
                      </a:schemeClr>
                    </a:gs>
                  </a:gsLst>
                  <a:lin ang="0" scaled="1"/>
                  <a:tileRect/>
                </a:gradFill>
              </a:rPr>
              <a:t>enkele</a:t>
            </a:r>
            <a:r>
              <a:rPr lang="en-US" sz="5400" dirty="0">
                <a:gradFill flip="none" rotWithShape="1">
                  <a:gsLst>
                    <a:gs pos="0">
                      <a:schemeClr val="accent5">
                        <a:alpha val="70000"/>
                      </a:schemeClr>
                    </a:gs>
                    <a:gs pos="100000">
                      <a:schemeClr val="accent1">
                        <a:alpha val="70000"/>
                      </a:schemeClr>
                    </a:gs>
                  </a:gsLst>
                  <a:lin ang="0" scaled="1"/>
                  <a:tileRect/>
                </a:gradFill>
              </a:rPr>
              <a:t> </a:t>
            </a:r>
            <a:r>
              <a:rPr lang="en-US" sz="5400" dirty="0" err="1">
                <a:gradFill flip="none" rotWithShape="1">
                  <a:gsLst>
                    <a:gs pos="0">
                      <a:schemeClr val="accent5">
                        <a:alpha val="70000"/>
                      </a:schemeClr>
                    </a:gs>
                    <a:gs pos="100000">
                      <a:schemeClr val="accent1">
                        <a:alpha val="70000"/>
                      </a:schemeClr>
                    </a:gs>
                  </a:gsLst>
                  <a:lin ang="0" scaled="1"/>
                  <a:tileRect/>
                </a:gradFill>
              </a:rPr>
              <a:t>cijfers</a:t>
            </a:r>
            <a:r>
              <a:rPr lang="en-US" sz="5400" dirty="0">
                <a:gradFill flip="none" rotWithShape="1">
                  <a:gsLst>
                    <a:gs pos="0">
                      <a:schemeClr val="accent5">
                        <a:alpha val="70000"/>
                      </a:schemeClr>
                    </a:gs>
                    <a:gs pos="100000">
                      <a:schemeClr val="accent1">
                        <a:alpha val="70000"/>
                      </a:schemeClr>
                    </a:gs>
                  </a:gsLst>
                  <a:lin ang="0" scaled="1"/>
                  <a:tileRect/>
                </a:gradFill>
              </a:rPr>
              <a:t>.</a:t>
            </a:r>
          </a:p>
        </p:txBody>
      </p:sp>
      <p:pic>
        <p:nvPicPr>
          <p:cNvPr id="1046" name="Picture 22" descr="page2image1316635616">
            <a:extLst>
              <a:ext uri="{FF2B5EF4-FFF2-40B4-BE49-F238E27FC236}">
                <a16:creationId xmlns:a16="http://schemas.microsoft.com/office/drawing/2014/main" id="{1BCD3775-E6BD-73FF-D72B-A112F73E3E93}"/>
              </a:ext>
            </a:extLst>
          </p:cNvPr>
          <p:cNvPicPr>
            <a:picLocks noChangeAspect="1" noChangeArrowheads="1"/>
          </p:cNvPicPr>
          <p:nvPr/>
        </p:nvPicPr>
        <p:blipFill>
          <a:blip r:embed="rId2">
            <a:alphaModFix amt="90000"/>
            <a:extLst>
              <a:ext uri="{28A0092B-C50C-407E-A947-70E740481C1C}">
                <a14:useLocalDpi xmlns:a14="http://schemas.microsoft.com/office/drawing/2010/main" val="0"/>
              </a:ext>
            </a:extLst>
          </a:blip>
          <a:stretch>
            <a:fillRect/>
          </a:stretch>
        </p:blipFill>
        <p:spPr bwMode="auto">
          <a:xfrm>
            <a:off x="6287688" y="880844"/>
            <a:ext cx="5066111" cy="5117284"/>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voettekst 2">
            <a:extLst>
              <a:ext uri="{FF2B5EF4-FFF2-40B4-BE49-F238E27FC236}">
                <a16:creationId xmlns:a16="http://schemas.microsoft.com/office/drawing/2014/main" id="{479DFA9E-5363-E95F-823D-9349CAF767D6}"/>
              </a:ext>
            </a:extLst>
          </p:cNvPr>
          <p:cNvSpPr>
            <a:spLocks noGrp="1"/>
          </p:cNvSpPr>
          <p:nvPr>
            <p:ph type="ftr" sz="quarter" idx="11"/>
          </p:nvPr>
        </p:nvSpPr>
        <p:spPr/>
        <p:txBody>
          <a:bodyPr/>
          <a:lstStyle/>
          <a:p>
            <a:r>
              <a:rPr lang="en-US"/>
              <a:t>Sterpunt Inclusief Ondernemen :Rentree</a:t>
            </a:r>
          </a:p>
        </p:txBody>
      </p:sp>
      <p:sp>
        <p:nvSpPr>
          <p:cNvPr id="4" name="Tijdelijke aanduiding voor datum 3">
            <a:extLst>
              <a:ext uri="{FF2B5EF4-FFF2-40B4-BE49-F238E27FC236}">
                <a16:creationId xmlns:a16="http://schemas.microsoft.com/office/drawing/2014/main" id="{8759254D-381A-87EC-5DDA-20C9352FD316}"/>
              </a:ext>
            </a:extLst>
          </p:cNvPr>
          <p:cNvSpPr>
            <a:spLocks noGrp="1"/>
          </p:cNvSpPr>
          <p:nvPr>
            <p:ph type="dt" sz="half" idx="10"/>
          </p:nvPr>
        </p:nvSpPr>
        <p:spPr/>
        <p:txBody>
          <a:bodyPr/>
          <a:lstStyle/>
          <a:p>
            <a:fld id="{4B0B2662-D247-034F-905F-DE154D6914E6}" type="datetime1">
              <a:rPr lang="nl-BE" smtClean="0"/>
              <a:t>22/11/2023</a:t>
            </a:fld>
            <a:endParaRPr lang="en-US"/>
          </a:p>
        </p:txBody>
      </p:sp>
    </p:spTree>
    <p:extLst>
      <p:ext uri="{BB962C8B-B14F-4D97-AF65-F5344CB8AC3E}">
        <p14:creationId xmlns:p14="http://schemas.microsoft.com/office/powerpoint/2010/main" val="765842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53099-50B5-5D58-E024-124115E623E2}"/>
              </a:ext>
            </a:extLst>
          </p:cNvPr>
          <p:cNvSpPr>
            <a:spLocks noGrp="1"/>
          </p:cNvSpPr>
          <p:nvPr>
            <p:ph type="title"/>
          </p:nvPr>
        </p:nvSpPr>
        <p:spPr/>
        <p:txBody>
          <a:bodyPr/>
          <a:lstStyle/>
          <a:p>
            <a:r>
              <a:rPr lang="nl-BE" dirty="0"/>
              <a:t>Re-integratie eigen werknemer</a:t>
            </a:r>
          </a:p>
        </p:txBody>
      </p:sp>
      <p:sp>
        <p:nvSpPr>
          <p:cNvPr id="3" name="Tijdelijke aanduiding voor inhoud 2">
            <a:extLst>
              <a:ext uri="{FF2B5EF4-FFF2-40B4-BE49-F238E27FC236}">
                <a16:creationId xmlns:a16="http://schemas.microsoft.com/office/drawing/2014/main" id="{263A6886-2AC9-D63A-54EF-5A553F987565}"/>
              </a:ext>
            </a:extLst>
          </p:cNvPr>
          <p:cNvSpPr>
            <a:spLocks noGrp="1"/>
          </p:cNvSpPr>
          <p:nvPr>
            <p:ph idx="1"/>
          </p:nvPr>
        </p:nvSpPr>
        <p:spPr/>
        <p:txBody>
          <a:bodyPr>
            <a:normAutofit fontScale="92500" lnSpcReduction="10000"/>
          </a:bodyPr>
          <a:lstStyle/>
          <a:p>
            <a:r>
              <a:rPr lang="nl-BE" dirty="0"/>
              <a:t>Complexiteit re-integratietraject: </a:t>
            </a:r>
          </a:p>
          <a:p>
            <a:r>
              <a:rPr lang="nl-BE" dirty="0"/>
              <a:t>Moeilijkheidsgraad recht evenredig met duur afwezigheid</a:t>
            </a:r>
          </a:p>
          <a:p>
            <a:r>
              <a:rPr lang="nl-BE" dirty="0"/>
              <a:t>=&gt;re-integratie gaat verder dan betrokken werknemer</a:t>
            </a:r>
          </a:p>
          <a:p>
            <a:pPr lvl="1"/>
            <a:r>
              <a:rPr lang="nl-BE" dirty="0"/>
              <a:t>Afdeling, collegae, vakbonden, cliënten, artsen, preventie-adviseur, …</a:t>
            </a:r>
          </a:p>
          <a:p>
            <a:r>
              <a:rPr lang="nl-BE" dirty="0"/>
              <a:t>Hoe is afwezigheid opgevangen?</a:t>
            </a:r>
          </a:p>
          <a:p>
            <a:pPr lvl="1"/>
            <a:r>
              <a:rPr lang="nl-BE" dirty="0"/>
              <a:t>Nieuwe aanwerving? Interne verschuiving, reorganisatie?</a:t>
            </a:r>
          </a:p>
          <a:p>
            <a:pPr lvl="1"/>
            <a:r>
              <a:rPr lang="nl-BE" dirty="0"/>
              <a:t>Elk probleem creëert opportuniteit voor organisatie (Greenfield)</a:t>
            </a:r>
          </a:p>
          <a:p>
            <a:r>
              <a:rPr lang="nl-BE" dirty="0"/>
              <a:t>Werkrooster: deeltijds, ploegen, uren per dag/week?</a:t>
            </a:r>
          </a:p>
          <a:p>
            <a:pPr lvl="1"/>
            <a:endParaRPr lang="nl-BE" dirty="0"/>
          </a:p>
        </p:txBody>
      </p:sp>
      <p:sp>
        <p:nvSpPr>
          <p:cNvPr id="4" name="Tijdelijke aanduiding voor voettekst 3">
            <a:extLst>
              <a:ext uri="{FF2B5EF4-FFF2-40B4-BE49-F238E27FC236}">
                <a16:creationId xmlns:a16="http://schemas.microsoft.com/office/drawing/2014/main" id="{D1181747-9F40-FE0A-A566-D9FA21E21406}"/>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4A14F918-342C-6D41-6E0A-240564EB307F}"/>
              </a:ext>
            </a:extLst>
          </p:cNvPr>
          <p:cNvSpPr>
            <a:spLocks noGrp="1"/>
          </p:cNvSpPr>
          <p:nvPr>
            <p:ph type="dt" sz="half" idx="10"/>
          </p:nvPr>
        </p:nvSpPr>
        <p:spPr/>
        <p:txBody>
          <a:bodyPr/>
          <a:lstStyle/>
          <a:p>
            <a:fld id="{193C63F2-549C-1A46-8F52-473C991C1D92}" type="datetime1">
              <a:rPr lang="nl-BE" smtClean="0"/>
              <a:t>22/11/2023</a:t>
            </a:fld>
            <a:endParaRPr lang="en-US"/>
          </a:p>
        </p:txBody>
      </p:sp>
    </p:spTree>
    <p:extLst>
      <p:ext uri="{BB962C8B-B14F-4D97-AF65-F5344CB8AC3E}">
        <p14:creationId xmlns:p14="http://schemas.microsoft.com/office/powerpoint/2010/main" val="34711497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BE08A-9989-A3AA-841A-E661BEEE996D}"/>
              </a:ext>
            </a:extLst>
          </p:cNvPr>
          <p:cNvSpPr>
            <a:spLocks noGrp="1"/>
          </p:cNvSpPr>
          <p:nvPr>
            <p:ph type="title"/>
          </p:nvPr>
        </p:nvSpPr>
        <p:spPr/>
        <p:txBody>
          <a:bodyPr/>
          <a:lstStyle/>
          <a:p>
            <a:r>
              <a:rPr lang="nl-BE" dirty="0"/>
              <a:t>Re-integratie eigen werknemer</a:t>
            </a:r>
          </a:p>
        </p:txBody>
      </p:sp>
      <p:sp>
        <p:nvSpPr>
          <p:cNvPr id="3" name="Tijdelijke aanduiding voor inhoud 2">
            <a:extLst>
              <a:ext uri="{FF2B5EF4-FFF2-40B4-BE49-F238E27FC236}">
                <a16:creationId xmlns:a16="http://schemas.microsoft.com/office/drawing/2014/main" id="{DC70D93A-75FF-BA19-5C1B-C449C52BC023}"/>
              </a:ext>
            </a:extLst>
          </p:cNvPr>
          <p:cNvSpPr>
            <a:spLocks noGrp="1"/>
          </p:cNvSpPr>
          <p:nvPr>
            <p:ph idx="1"/>
          </p:nvPr>
        </p:nvSpPr>
        <p:spPr>
          <a:xfrm>
            <a:off x="838200" y="2178657"/>
            <a:ext cx="8294225" cy="3998306"/>
          </a:xfrm>
        </p:spPr>
        <p:txBody>
          <a:bodyPr/>
          <a:lstStyle/>
          <a:p>
            <a:r>
              <a:rPr lang="nl-BE" dirty="0"/>
              <a:t>Verschil niveau en functie werknemer</a:t>
            </a:r>
          </a:p>
          <a:p>
            <a:pPr lvl="1"/>
            <a:r>
              <a:rPr lang="nl-BE" dirty="0"/>
              <a:t>Knelpuntberoepen</a:t>
            </a:r>
          </a:p>
          <a:p>
            <a:pPr lvl="1"/>
            <a:r>
              <a:rPr lang="nl-BE" dirty="0"/>
              <a:t>Uitvoerend versus leidinggevend: sleutelfunctie?</a:t>
            </a:r>
          </a:p>
          <a:p>
            <a:pPr lvl="1"/>
            <a:r>
              <a:rPr lang="nl-BE" dirty="0"/>
              <a:t>Blue versus white collar, ploegen, …</a:t>
            </a:r>
          </a:p>
          <a:p>
            <a:pPr lvl="1"/>
            <a:r>
              <a:rPr lang="nl-BE" dirty="0"/>
              <a:t>KMO versus groot bedrijf</a:t>
            </a:r>
          </a:p>
          <a:p>
            <a:endParaRPr lang="nl-BE" dirty="0"/>
          </a:p>
        </p:txBody>
      </p:sp>
      <p:sp>
        <p:nvSpPr>
          <p:cNvPr id="4" name="Tijdelijke aanduiding voor voettekst 3">
            <a:extLst>
              <a:ext uri="{FF2B5EF4-FFF2-40B4-BE49-F238E27FC236}">
                <a16:creationId xmlns:a16="http://schemas.microsoft.com/office/drawing/2014/main" id="{992E488C-3C81-CAE8-8CF3-3C2D438C3E55}"/>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C6853E6A-6D96-9A91-44C3-51B795A8E453}"/>
              </a:ext>
            </a:extLst>
          </p:cNvPr>
          <p:cNvSpPr>
            <a:spLocks noGrp="1"/>
          </p:cNvSpPr>
          <p:nvPr>
            <p:ph type="dt" sz="half" idx="10"/>
          </p:nvPr>
        </p:nvSpPr>
        <p:spPr/>
        <p:txBody>
          <a:bodyPr/>
          <a:lstStyle/>
          <a:p>
            <a:fld id="{84C8CCC9-AEF6-6D4D-8F8C-F6979A2A7C03}" type="datetime1">
              <a:rPr lang="nl-BE" smtClean="0"/>
              <a:t>22/11/2023</a:t>
            </a:fld>
            <a:endParaRPr lang="en-US"/>
          </a:p>
        </p:txBody>
      </p:sp>
      <p:pic>
        <p:nvPicPr>
          <p:cNvPr id="5122" name="Picture 2" descr="Re-integratie - Kringloopcentrum Amersfoort-Leusden">
            <a:extLst>
              <a:ext uri="{FF2B5EF4-FFF2-40B4-BE49-F238E27FC236}">
                <a16:creationId xmlns:a16="http://schemas.microsoft.com/office/drawing/2014/main" id="{339C6339-7F06-701B-9BEB-5B8852D36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567" y="3829607"/>
            <a:ext cx="4077715" cy="204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03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04CE1-BEA6-A50D-A50C-35E448730C81}"/>
              </a:ext>
            </a:extLst>
          </p:cNvPr>
          <p:cNvSpPr>
            <a:spLocks noGrp="1"/>
          </p:cNvSpPr>
          <p:nvPr>
            <p:ph type="title"/>
          </p:nvPr>
        </p:nvSpPr>
        <p:spPr/>
        <p:txBody>
          <a:bodyPr/>
          <a:lstStyle/>
          <a:p>
            <a:r>
              <a:rPr lang="nl-BE" dirty="0"/>
              <a:t>Re-integratie eigen werknemer</a:t>
            </a:r>
          </a:p>
        </p:txBody>
      </p:sp>
      <p:sp>
        <p:nvSpPr>
          <p:cNvPr id="3" name="Tijdelijke aanduiding voor inhoud 2">
            <a:extLst>
              <a:ext uri="{FF2B5EF4-FFF2-40B4-BE49-F238E27FC236}">
                <a16:creationId xmlns:a16="http://schemas.microsoft.com/office/drawing/2014/main" id="{B9F8C4BC-4C03-DE8A-B2B9-CAFC655549C6}"/>
              </a:ext>
            </a:extLst>
          </p:cNvPr>
          <p:cNvSpPr>
            <a:spLocks noGrp="1"/>
          </p:cNvSpPr>
          <p:nvPr>
            <p:ph idx="1"/>
          </p:nvPr>
        </p:nvSpPr>
        <p:spPr>
          <a:xfrm>
            <a:off x="838200" y="2178657"/>
            <a:ext cx="10515600" cy="2439063"/>
          </a:xfrm>
        </p:spPr>
        <p:txBody>
          <a:bodyPr/>
          <a:lstStyle/>
          <a:p>
            <a:r>
              <a:rPr lang="nl-BE" dirty="0"/>
              <a:t>Motivatie werknemer: “moeten” versus “willen”</a:t>
            </a:r>
          </a:p>
          <a:p>
            <a:r>
              <a:rPr lang="nl-BE" dirty="0"/>
              <a:t>=&gt;extrinsieke versus intrinsieke motivatie</a:t>
            </a:r>
          </a:p>
          <a:p>
            <a:pPr lvl="1"/>
            <a:r>
              <a:rPr lang="nl-BE" dirty="0"/>
              <a:t>=&gt;wat als ‘verzekering gewaarborgd inkomen’? 20% wn’s</a:t>
            </a:r>
          </a:p>
          <a:p>
            <a:r>
              <a:rPr lang="nl-BE" dirty="0"/>
              <a:t>Invloed op ROA (efficiëntie) /ROI (profit) Werkgever</a:t>
            </a:r>
          </a:p>
          <a:p>
            <a:endParaRPr lang="nl-BE" dirty="0"/>
          </a:p>
        </p:txBody>
      </p:sp>
      <p:sp>
        <p:nvSpPr>
          <p:cNvPr id="4" name="Tijdelijke aanduiding voor voettekst 3">
            <a:extLst>
              <a:ext uri="{FF2B5EF4-FFF2-40B4-BE49-F238E27FC236}">
                <a16:creationId xmlns:a16="http://schemas.microsoft.com/office/drawing/2014/main" id="{343102A4-237C-4D04-AF35-149C226F57B1}"/>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5328DA63-EFB8-CD80-90FF-CD77F8F98A97}"/>
              </a:ext>
            </a:extLst>
          </p:cNvPr>
          <p:cNvSpPr>
            <a:spLocks noGrp="1"/>
          </p:cNvSpPr>
          <p:nvPr>
            <p:ph type="dt" sz="half" idx="10"/>
          </p:nvPr>
        </p:nvSpPr>
        <p:spPr/>
        <p:txBody>
          <a:bodyPr/>
          <a:lstStyle/>
          <a:p>
            <a:fld id="{8B414A91-F44F-274D-A640-73C8FC625B34}" type="datetime1">
              <a:rPr lang="nl-BE" smtClean="0"/>
              <a:t>22/11/2023</a:t>
            </a:fld>
            <a:endParaRPr lang="en-US"/>
          </a:p>
        </p:txBody>
      </p:sp>
      <p:pic>
        <p:nvPicPr>
          <p:cNvPr id="6148" name="Picture 4" descr="Re-integratie van arbeidsongeschikte werknemers | INNIwise">
            <a:extLst>
              <a:ext uri="{FF2B5EF4-FFF2-40B4-BE49-F238E27FC236}">
                <a16:creationId xmlns:a16="http://schemas.microsoft.com/office/drawing/2014/main" id="{52AEB785-46A1-78B8-37E9-4C0355C9D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625" y="4397121"/>
            <a:ext cx="3390175" cy="177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39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C8A24-D72B-BE81-6840-534A879C6A07}"/>
              </a:ext>
            </a:extLst>
          </p:cNvPr>
          <p:cNvSpPr>
            <a:spLocks noGrp="1"/>
          </p:cNvSpPr>
          <p:nvPr>
            <p:ph type="title"/>
          </p:nvPr>
        </p:nvSpPr>
        <p:spPr/>
        <p:txBody>
          <a:bodyPr/>
          <a:lstStyle/>
          <a:p>
            <a:r>
              <a:rPr lang="nl-BE" dirty="0"/>
              <a:t>Integratie nieuwe werknemer</a:t>
            </a:r>
          </a:p>
        </p:txBody>
      </p:sp>
      <p:sp>
        <p:nvSpPr>
          <p:cNvPr id="3" name="Tijdelijke aanduiding voor inhoud 2">
            <a:extLst>
              <a:ext uri="{FF2B5EF4-FFF2-40B4-BE49-F238E27FC236}">
                <a16:creationId xmlns:a16="http://schemas.microsoft.com/office/drawing/2014/main" id="{8A0357A3-D56D-2507-9472-B861C09FDED0}"/>
              </a:ext>
            </a:extLst>
          </p:cNvPr>
          <p:cNvSpPr>
            <a:spLocks noGrp="1"/>
          </p:cNvSpPr>
          <p:nvPr>
            <p:ph idx="1"/>
          </p:nvPr>
        </p:nvSpPr>
        <p:spPr/>
        <p:txBody>
          <a:bodyPr>
            <a:normAutofit lnSpcReduction="10000"/>
          </a:bodyPr>
          <a:lstStyle/>
          <a:p>
            <a:r>
              <a:rPr lang="nl-BE" dirty="0"/>
              <a:t>Onzekerheid</a:t>
            </a:r>
          </a:p>
          <a:p>
            <a:r>
              <a:rPr lang="nl-BE" dirty="0"/>
              <a:t>Continuïteit</a:t>
            </a:r>
          </a:p>
          <a:p>
            <a:r>
              <a:rPr lang="nl-BE" dirty="0"/>
              <a:t>Stimulans vrij beperkt </a:t>
            </a:r>
          </a:p>
          <a:p>
            <a:r>
              <a:rPr lang="nl-BE" dirty="0"/>
              <a:t>Risico (grotere) bedrijven sanctie % langdurig zieken</a:t>
            </a:r>
          </a:p>
          <a:p>
            <a:r>
              <a:rPr lang="nl-BE" dirty="0"/>
              <a:t>ROI/ROA</a:t>
            </a:r>
          </a:p>
          <a:p>
            <a:r>
              <a:rPr lang="nl-BE" dirty="0"/>
              <a:t>Inclusief aanwerven</a:t>
            </a:r>
          </a:p>
          <a:p>
            <a:r>
              <a:rPr lang="nl-BE" dirty="0"/>
              <a:t>CSR, walk the talk</a:t>
            </a:r>
          </a:p>
        </p:txBody>
      </p:sp>
      <p:sp>
        <p:nvSpPr>
          <p:cNvPr id="4" name="Tijdelijke aanduiding voor voettekst 3">
            <a:extLst>
              <a:ext uri="{FF2B5EF4-FFF2-40B4-BE49-F238E27FC236}">
                <a16:creationId xmlns:a16="http://schemas.microsoft.com/office/drawing/2014/main" id="{2F5B1051-5638-AA30-8C1B-607C7AF48841}"/>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C3359855-7736-2371-84E9-5A6B13E9DF68}"/>
              </a:ext>
            </a:extLst>
          </p:cNvPr>
          <p:cNvSpPr>
            <a:spLocks noGrp="1"/>
          </p:cNvSpPr>
          <p:nvPr>
            <p:ph type="dt" sz="half" idx="10"/>
          </p:nvPr>
        </p:nvSpPr>
        <p:spPr/>
        <p:txBody>
          <a:bodyPr/>
          <a:lstStyle/>
          <a:p>
            <a:fld id="{06D387B7-BC49-324F-B067-D421D44B41B6}" type="datetime1">
              <a:rPr lang="nl-BE" smtClean="0"/>
              <a:t>22/11/2023</a:t>
            </a:fld>
            <a:endParaRPr lang="en-US"/>
          </a:p>
        </p:txBody>
      </p:sp>
    </p:spTree>
    <p:extLst>
      <p:ext uri="{BB962C8B-B14F-4D97-AF65-F5344CB8AC3E}">
        <p14:creationId xmlns:p14="http://schemas.microsoft.com/office/powerpoint/2010/main" val="975288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28F5DB-7A9A-505C-1345-46A29BAC9487}"/>
              </a:ext>
            </a:extLst>
          </p:cNvPr>
          <p:cNvSpPr>
            <a:spLocks noGrp="1"/>
          </p:cNvSpPr>
          <p:nvPr>
            <p:ph type="ctrTitle"/>
          </p:nvPr>
        </p:nvSpPr>
        <p:spPr>
          <a:xfrm>
            <a:off x="1524000" y="1122363"/>
            <a:ext cx="9144000" cy="706437"/>
          </a:xfrm>
        </p:spPr>
        <p:txBody>
          <a:bodyPr>
            <a:noAutofit/>
          </a:bodyPr>
          <a:lstStyle/>
          <a:p>
            <a:r>
              <a:rPr lang="nl-BE" sz="5200" b="1" dirty="0"/>
              <a:t>BESLUIT: coach : focus op</a:t>
            </a:r>
          </a:p>
        </p:txBody>
      </p:sp>
      <p:sp>
        <p:nvSpPr>
          <p:cNvPr id="3" name="Ondertitel 2">
            <a:extLst>
              <a:ext uri="{FF2B5EF4-FFF2-40B4-BE49-F238E27FC236}">
                <a16:creationId xmlns:a16="http://schemas.microsoft.com/office/drawing/2014/main" id="{06028807-D807-644E-30EB-74D8522CB754}"/>
              </a:ext>
            </a:extLst>
          </p:cNvPr>
          <p:cNvSpPr>
            <a:spLocks noGrp="1"/>
          </p:cNvSpPr>
          <p:nvPr>
            <p:ph type="subTitle" idx="1"/>
          </p:nvPr>
        </p:nvSpPr>
        <p:spPr>
          <a:xfrm>
            <a:off x="1524000" y="2152891"/>
            <a:ext cx="9144000" cy="3854370"/>
          </a:xfrm>
        </p:spPr>
        <p:txBody>
          <a:bodyPr>
            <a:normAutofit fontScale="92500" lnSpcReduction="20000"/>
          </a:bodyPr>
          <a:lstStyle/>
          <a:p>
            <a:pPr marL="342900" indent="-342900" algn="l">
              <a:buFont typeface="Arial" panose="020B0604020202020204" pitchFamily="34" charset="0"/>
              <a:buChar char="•"/>
            </a:pPr>
            <a:r>
              <a:rPr lang="nl-BE" dirty="0"/>
              <a:t>Kerncompetenties kandidaat</a:t>
            </a:r>
          </a:p>
          <a:p>
            <a:pPr marL="342900" indent="-342900" algn="l">
              <a:buFont typeface="Arial" panose="020B0604020202020204" pitchFamily="34" charset="0"/>
              <a:buChar char="•"/>
            </a:pPr>
            <a:r>
              <a:rPr lang="nl-BE" dirty="0"/>
              <a:t>Werkgerelateerde ervaringen: optimalisatie cv</a:t>
            </a:r>
          </a:p>
          <a:p>
            <a:pPr marL="342900" indent="-342900" algn="l">
              <a:buFont typeface="Arial" panose="020B0604020202020204" pitchFamily="34" charset="0"/>
              <a:buChar char="•"/>
            </a:pPr>
            <a:r>
              <a:rPr lang="nl-BE" dirty="0"/>
              <a:t>Waarden kandidaat en werkgever (CSR)</a:t>
            </a:r>
          </a:p>
          <a:p>
            <a:pPr marL="342900" indent="-342900" algn="l">
              <a:buFont typeface="Arial" panose="020B0604020202020204" pitchFamily="34" charset="0"/>
              <a:buChar char="•"/>
            </a:pPr>
            <a:r>
              <a:rPr lang="nl-BE" dirty="0"/>
              <a:t>Problematiek arbeidsmarkt: </a:t>
            </a:r>
          </a:p>
          <a:p>
            <a:pPr marL="800100" lvl="1" indent="-342900" algn="l">
              <a:buFont typeface="Arial" panose="020B0604020202020204" pitchFamily="34" charset="0"/>
              <a:buChar char="•"/>
            </a:pPr>
            <a:r>
              <a:rPr lang="nl-BE" dirty="0"/>
              <a:t>Needs (non- negotiable) versus nice-to-haves (opties)</a:t>
            </a:r>
          </a:p>
          <a:p>
            <a:pPr marL="342900" indent="-342900" algn="l">
              <a:buFont typeface="Arial" panose="020B0604020202020204" pitchFamily="34" charset="0"/>
              <a:buChar char="•"/>
            </a:pPr>
            <a:r>
              <a:rPr lang="nl-BE" dirty="0"/>
              <a:t>Huis van werkvermogen</a:t>
            </a:r>
          </a:p>
          <a:p>
            <a:pPr marL="342900" indent="-342900" algn="l">
              <a:buFont typeface="Arial" panose="020B0604020202020204" pitchFamily="34" charset="0"/>
              <a:buChar char="•"/>
            </a:pPr>
            <a:r>
              <a:rPr lang="nl-BE" dirty="0"/>
              <a:t>Lange termijn relatie</a:t>
            </a:r>
          </a:p>
          <a:p>
            <a:pPr marL="342900" indent="-342900" algn="l">
              <a:buFont typeface="Arial" panose="020B0604020202020204" pitchFamily="34" charset="0"/>
              <a:buChar char="•"/>
            </a:pPr>
            <a:r>
              <a:rPr lang="nl-BE" dirty="0"/>
              <a:t>Pro’s en Con’s beide partijen</a:t>
            </a:r>
          </a:p>
          <a:p>
            <a:pPr marL="342900" indent="-342900" algn="l">
              <a:buFont typeface="Arial" panose="020B0604020202020204" pitchFamily="34" charset="0"/>
              <a:buChar char="•"/>
            </a:pPr>
            <a:r>
              <a:rPr lang="nl-BE" dirty="0"/>
              <a:t>Empatische en Professionele Gesprekspartner </a:t>
            </a:r>
          </a:p>
        </p:txBody>
      </p:sp>
      <p:sp>
        <p:nvSpPr>
          <p:cNvPr id="4" name="Tijdelijke aanduiding voor datum 3">
            <a:extLst>
              <a:ext uri="{FF2B5EF4-FFF2-40B4-BE49-F238E27FC236}">
                <a16:creationId xmlns:a16="http://schemas.microsoft.com/office/drawing/2014/main" id="{04B4C1B2-4459-2F39-82CD-4CFB74F1E5E5}"/>
              </a:ext>
            </a:extLst>
          </p:cNvPr>
          <p:cNvSpPr>
            <a:spLocks noGrp="1"/>
          </p:cNvSpPr>
          <p:nvPr>
            <p:ph type="dt" sz="half" idx="10"/>
          </p:nvPr>
        </p:nvSpPr>
        <p:spPr/>
        <p:txBody>
          <a:bodyPr/>
          <a:lstStyle/>
          <a:p>
            <a:fld id="{137D5127-28A3-EC4B-AFF2-EAE04C0C6FCD}" type="datetime1">
              <a:rPr lang="nl-BE" smtClean="0"/>
              <a:t>22/11/2023</a:t>
            </a:fld>
            <a:endParaRPr lang="en-US"/>
          </a:p>
        </p:txBody>
      </p:sp>
      <p:sp>
        <p:nvSpPr>
          <p:cNvPr id="5" name="Tijdelijke aanduiding voor voettekst 4">
            <a:extLst>
              <a:ext uri="{FF2B5EF4-FFF2-40B4-BE49-F238E27FC236}">
                <a16:creationId xmlns:a16="http://schemas.microsoft.com/office/drawing/2014/main" id="{C5B9B632-7E04-2704-D3B5-08DE8389021E}"/>
              </a:ext>
            </a:extLst>
          </p:cNvPr>
          <p:cNvSpPr>
            <a:spLocks noGrp="1"/>
          </p:cNvSpPr>
          <p:nvPr>
            <p:ph type="ftr" sz="quarter" idx="11"/>
          </p:nvPr>
        </p:nvSpPr>
        <p:spPr/>
        <p:txBody>
          <a:bodyPr/>
          <a:lstStyle/>
          <a:p>
            <a:r>
              <a:rPr lang="en-US"/>
              <a:t>Sterpunt Inclusief Ondernemen :Rentree</a:t>
            </a:r>
          </a:p>
        </p:txBody>
      </p:sp>
    </p:spTree>
    <p:extLst>
      <p:ext uri="{BB962C8B-B14F-4D97-AF65-F5344CB8AC3E}">
        <p14:creationId xmlns:p14="http://schemas.microsoft.com/office/powerpoint/2010/main" val="270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9B6E8A-5ABD-A549-5B66-5CA5A2713AB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63092039-242D-687C-BCCF-114F8425B2B1}"/>
              </a:ext>
            </a:extLst>
          </p:cNvPr>
          <p:cNvSpPr>
            <a:spLocks noGrp="1"/>
          </p:cNvSpPr>
          <p:nvPr>
            <p:ph idx="1"/>
          </p:nvPr>
        </p:nvSpPr>
        <p:spPr/>
        <p:txBody>
          <a:bodyPr>
            <a:normAutofit/>
          </a:bodyPr>
          <a:lstStyle/>
          <a:p>
            <a:pPr marL="228600" indent="0" algn="ctr">
              <a:buNone/>
            </a:pPr>
            <a:r>
              <a:rPr lang="nl-BE" sz="8000" b="1" dirty="0"/>
              <a:t>Vragen?</a:t>
            </a:r>
            <a:endParaRPr lang="nl-BE" b="1" dirty="0"/>
          </a:p>
          <a:p>
            <a:r>
              <a:rPr lang="nl-BE" dirty="0"/>
              <a:t>Delen van ervaringen?</a:t>
            </a:r>
          </a:p>
          <a:p>
            <a:r>
              <a:rPr lang="nl-BE" dirty="0"/>
              <a:t>Hoe kunnen we elkaar helpen?</a:t>
            </a:r>
          </a:p>
        </p:txBody>
      </p:sp>
      <p:sp>
        <p:nvSpPr>
          <p:cNvPr id="4" name="Tijdelijke aanduiding voor datum 3">
            <a:extLst>
              <a:ext uri="{FF2B5EF4-FFF2-40B4-BE49-F238E27FC236}">
                <a16:creationId xmlns:a16="http://schemas.microsoft.com/office/drawing/2014/main" id="{82309212-BF55-EB22-C6A4-B70959F3986E}"/>
              </a:ext>
            </a:extLst>
          </p:cNvPr>
          <p:cNvSpPr>
            <a:spLocks noGrp="1"/>
          </p:cNvSpPr>
          <p:nvPr>
            <p:ph type="dt" sz="half" idx="10"/>
          </p:nvPr>
        </p:nvSpPr>
        <p:spPr/>
        <p:txBody>
          <a:bodyPr/>
          <a:lstStyle/>
          <a:p>
            <a:fld id="{18D862E3-2AB4-6B48-8E4F-DB4F4731B725}" type="datetime1">
              <a:rPr lang="nl-BE" smtClean="0"/>
              <a:t>22/11/2023</a:t>
            </a:fld>
            <a:endParaRPr lang="en-US"/>
          </a:p>
        </p:txBody>
      </p:sp>
      <p:sp>
        <p:nvSpPr>
          <p:cNvPr id="5" name="Tijdelijke aanduiding voor voettekst 4">
            <a:extLst>
              <a:ext uri="{FF2B5EF4-FFF2-40B4-BE49-F238E27FC236}">
                <a16:creationId xmlns:a16="http://schemas.microsoft.com/office/drawing/2014/main" id="{140C802C-06F1-E15D-FC05-A2BC2C188A46}"/>
              </a:ext>
            </a:extLst>
          </p:cNvPr>
          <p:cNvSpPr>
            <a:spLocks noGrp="1"/>
          </p:cNvSpPr>
          <p:nvPr>
            <p:ph type="ftr" sz="quarter" idx="11"/>
          </p:nvPr>
        </p:nvSpPr>
        <p:spPr/>
        <p:txBody>
          <a:bodyPr/>
          <a:lstStyle/>
          <a:p>
            <a:r>
              <a:rPr lang="en-US"/>
              <a:t>Sterpunt Inclusief Ondernemen :Rentree</a:t>
            </a:r>
          </a:p>
        </p:txBody>
      </p:sp>
      <p:pic>
        <p:nvPicPr>
          <p:cNvPr id="7172" name="Picture 4" descr="10 Amazing FAQ Page Examples and Why You Need One">
            <a:extLst>
              <a:ext uri="{FF2B5EF4-FFF2-40B4-BE49-F238E27FC236}">
                <a16:creationId xmlns:a16="http://schemas.microsoft.com/office/drawing/2014/main" id="{CCFA4F29-26A9-05EF-30D6-2ED49BA5A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479" y="4177810"/>
            <a:ext cx="4699321" cy="167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4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82DE3-589B-938E-C29A-C1F56823FBFE}"/>
              </a:ext>
            </a:extLst>
          </p:cNvPr>
          <p:cNvSpPr>
            <a:spLocks noGrp="1"/>
          </p:cNvSpPr>
          <p:nvPr>
            <p:ph type="title"/>
          </p:nvPr>
        </p:nvSpPr>
        <p:spPr/>
        <p:txBody>
          <a:bodyPr>
            <a:normAutofit fontScale="90000"/>
          </a:bodyPr>
          <a:lstStyle/>
          <a:p>
            <a:r>
              <a:rPr lang="nl-BE" dirty="0"/>
              <a:t>Enkele cijfers Arbeidsmarkt Vlaanderen 2°kw/23</a:t>
            </a:r>
          </a:p>
        </p:txBody>
      </p:sp>
      <p:sp>
        <p:nvSpPr>
          <p:cNvPr id="3" name="Tijdelijke aanduiding voor inhoud 2">
            <a:extLst>
              <a:ext uri="{FF2B5EF4-FFF2-40B4-BE49-F238E27FC236}">
                <a16:creationId xmlns:a16="http://schemas.microsoft.com/office/drawing/2014/main" id="{B1C87101-F340-55C3-F2A7-56A39C658C1B}"/>
              </a:ext>
            </a:extLst>
          </p:cNvPr>
          <p:cNvSpPr>
            <a:spLocks noGrp="1"/>
          </p:cNvSpPr>
          <p:nvPr>
            <p:ph idx="1"/>
          </p:nvPr>
        </p:nvSpPr>
        <p:spPr/>
        <p:txBody>
          <a:bodyPr>
            <a:normAutofit fontScale="92500" lnSpcReduction="20000"/>
          </a:bodyPr>
          <a:lstStyle/>
          <a:p>
            <a:r>
              <a:rPr lang="nl-BE" dirty="0"/>
              <a:t>Aantal vacatures : 132.000 </a:t>
            </a:r>
          </a:p>
          <a:p>
            <a:r>
              <a:rPr lang="nl-BE" dirty="0"/>
              <a:t>Werkgelegenheidsgraad : 73,5% (licht dalend)</a:t>
            </a:r>
          </a:p>
          <a:p>
            <a:r>
              <a:rPr lang="nl-BE" dirty="0"/>
              <a:t>Werkloosheidsgraad: 3,3% (licht stijgend)</a:t>
            </a:r>
          </a:p>
          <a:p>
            <a:r>
              <a:rPr lang="nl-BE" dirty="0"/>
              <a:t>=&gt;2% actief werkzoekend</a:t>
            </a:r>
          </a:p>
          <a:p>
            <a:r>
              <a:rPr lang="nl-BE" dirty="0"/>
              <a:t>=&gt;activiteitsgraad daalt voor alle groepen</a:t>
            </a:r>
          </a:p>
          <a:p>
            <a:pPr lvl="1"/>
            <a:r>
              <a:rPr lang="nl-BE" dirty="0"/>
              <a:t>Jongeren, ouderen, mannen, vrouwen</a:t>
            </a:r>
          </a:p>
          <a:p>
            <a:r>
              <a:rPr lang="nl-BE" dirty="0"/>
              <a:t>Aantal werkzoekenden/vacature : 1,83</a:t>
            </a:r>
          </a:p>
          <a:p>
            <a:r>
              <a:rPr lang="nl-BE" b="1" dirty="0"/>
              <a:t>Aantal inactieven: 21% actieve beroepsbevolking</a:t>
            </a:r>
          </a:p>
          <a:p>
            <a:endParaRPr lang="nl-BE" dirty="0"/>
          </a:p>
          <a:p>
            <a:endParaRPr lang="nl-BE" dirty="0"/>
          </a:p>
          <a:p>
            <a:endParaRPr lang="nl-BE" dirty="0"/>
          </a:p>
          <a:p>
            <a:endParaRPr lang="nl-BE" dirty="0"/>
          </a:p>
        </p:txBody>
      </p:sp>
      <p:sp>
        <p:nvSpPr>
          <p:cNvPr id="4" name="Tijdelijke aanduiding voor voettekst 3">
            <a:extLst>
              <a:ext uri="{FF2B5EF4-FFF2-40B4-BE49-F238E27FC236}">
                <a16:creationId xmlns:a16="http://schemas.microsoft.com/office/drawing/2014/main" id="{F2799297-1FB2-3C4A-9C42-A7F0A3C2B72F}"/>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BC8D3480-EA9E-C755-D116-5681E50B6E1E}"/>
              </a:ext>
            </a:extLst>
          </p:cNvPr>
          <p:cNvSpPr>
            <a:spLocks noGrp="1"/>
          </p:cNvSpPr>
          <p:nvPr>
            <p:ph type="dt" sz="half" idx="10"/>
          </p:nvPr>
        </p:nvSpPr>
        <p:spPr/>
        <p:txBody>
          <a:bodyPr/>
          <a:lstStyle/>
          <a:p>
            <a:fld id="{1688B7F8-5F12-EE47-9808-D00572CE4A42}" type="datetime1">
              <a:rPr lang="nl-BE" smtClean="0"/>
              <a:t>22/11/2023</a:t>
            </a:fld>
            <a:endParaRPr lang="en-US"/>
          </a:p>
        </p:txBody>
      </p:sp>
    </p:spTree>
    <p:extLst>
      <p:ext uri="{BB962C8B-B14F-4D97-AF65-F5344CB8AC3E}">
        <p14:creationId xmlns:p14="http://schemas.microsoft.com/office/powerpoint/2010/main" val="2780161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FB46CD-3771-16B2-26AD-680DDE9966B3}"/>
              </a:ext>
            </a:extLst>
          </p:cNvPr>
          <p:cNvSpPr>
            <a:spLocks noGrp="1"/>
          </p:cNvSpPr>
          <p:nvPr>
            <p:ph type="title"/>
          </p:nvPr>
        </p:nvSpPr>
        <p:spPr/>
        <p:txBody>
          <a:bodyPr/>
          <a:lstStyle/>
          <a:p>
            <a:r>
              <a:rPr lang="nl-BE" dirty="0"/>
              <a:t>Verduidelijking Inactieven</a:t>
            </a:r>
          </a:p>
        </p:txBody>
      </p:sp>
      <p:sp>
        <p:nvSpPr>
          <p:cNvPr id="3" name="Tijdelijke aanduiding voor inhoud 2">
            <a:extLst>
              <a:ext uri="{FF2B5EF4-FFF2-40B4-BE49-F238E27FC236}">
                <a16:creationId xmlns:a16="http://schemas.microsoft.com/office/drawing/2014/main" id="{6E298CB0-A1D0-E6E2-1A39-548283CB69C7}"/>
              </a:ext>
            </a:extLst>
          </p:cNvPr>
          <p:cNvSpPr>
            <a:spLocks noGrp="1"/>
          </p:cNvSpPr>
          <p:nvPr>
            <p:ph idx="1"/>
          </p:nvPr>
        </p:nvSpPr>
        <p:spPr/>
        <p:txBody>
          <a:bodyPr>
            <a:normAutofit/>
          </a:bodyPr>
          <a:lstStyle/>
          <a:p>
            <a:r>
              <a:rPr lang="nl-BE" b="1" dirty="0"/>
              <a:t>21% Niet beroepsactief </a:t>
            </a:r>
          </a:p>
          <a:p>
            <a:pPr lvl="1"/>
            <a:r>
              <a:rPr lang="nl-BE" dirty="0"/>
              <a:t>2% Zoekend, latent beschikbaar, </a:t>
            </a:r>
          </a:p>
          <a:p>
            <a:pPr lvl="1"/>
            <a:r>
              <a:rPr lang="nl-BE" dirty="0"/>
              <a:t>6% Arbeidsongeschikt </a:t>
            </a:r>
            <a:r>
              <a:rPr lang="nl-BE" b="1" dirty="0"/>
              <a:t>(214.400 personen en stijgend)</a:t>
            </a:r>
            <a:endParaRPr lang="nl-BE" dirty="0"/>
          </a:p>
          <a:p>
            <a:pPr lvl="1"/>
            <a:r>
              <a:rPr lang="nl-BE" dirty="0"/>
              <a:t>3% Huisvrouwen/huismannen</a:t>
            </a:r>
          </a:p>
          <a:p>
            <a:pPr lvl="1"/>
            <a:r>
              <a:rPr lang="nl-BE" dirty="0"/>
              <a:t>5% Studenten</a:t>
            </a:r>
          </a:p>
          <a:p>
            <a:pPr lvl="1"/>
            <a:r>
              <a:rPr lang="nl-BE" dirty="0"/>
              <a:t>5% Gepensioneerd</a:t>
            </a:r>
          </a:p>
        </p:txBody>
      </p:sp>
      <p:sp>
        <p:nvSpPr>
          <p:cNvPr id="4" name="Tijdelijke aanduiding voor voettekst 3">
            <a:extLst>
              <a:ext uri="{FF2B5EF4-FFF2-40B4-BE49-F238E27FC236}">
                <a16:creationId xmlns:a16="http://schemas.microsoft.com/office/drawing/2014/main" id="{E3BA928F-2088-2C1D-455E-6ABF0C20A1BF}"/>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F4CD2D51-B4A9-2924-C257-C791A4BE295B}"/>
              </a:ext>
            </a:extLst>
          </p:cNvPr>
          <p:cNvSpPr>
            <a:spLocks noGrp="1"/>
          </p:cNvSpPr>
          <p:nvPr>
            <p:ph type="dt" sz="half" idx="10"/>
          </p:nvPr>
        </p:nvSpPr>
        <p:spPr/>
        <p:txBody>
          <a:bodyPr/>
          <a:lstStyle/>
          <a:p>
            <a:fld id="{EEDD4E0B-79DA-384B-A44C-8439C8391552}" type="datetime1">
              <a:rPr lang="nl-BE" smtClean="0"/>
              <a:t>22/11/2023</a:t>
            </a:fld>
            <a:endParaRPr lang="en-US"/>
          </a:p>
        </p:txBody>
      </p:sp>
      <p:pic>
        <p:nvPicPr>
          <p:cNvPr id="9218" name="Picture 2" descr="Set Van Vulkanen Van Verschillende Graden Van Uitbarsting. Platte Stijl  Illustratie Met Geïsoleerde Objecten. Royalty vrije SVG, Cliparts,  Vectoren, en Stock Illustratie. Image 148171008">
            <a:extLst>
              <a:ext uri="{FF2B5EF4-FFF2-40B4-BE49-F238E27FC236}">
                <a16:creationId xmlns:a16="http://schemas.microsoft.com/office/drawing/2014/main" id="{89ECB1AD-D606-B3DE-A0DE-EAE4C0963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520" y="368617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529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342A4-0A43-5242-7E26-A4063AE65A49}"/>
              </a:ext>
            </a:extLst>
          </p:cNvPr>
          <p:cNvSpPr>
            <a:spLocks noGrp="1"/>
          </p:cNvSpPr>
          <p:nvPr>
            <p:ph type="title"/>
          </p:nvPr>
        </p:nvSpPr>
        <p:spPr>
          <a:xfrm>
            <a:off x="1312068" y="815988"/>
            <a:ext cx="9698177" cy="1039231"/>
          </a:xfrm>
        </p:spPr>
        <p:txBody>
          <a:bodyPr/>
          <a:lstStyle/>
          <a:p>
            <a:endParaRPr lang="nl-BE" dirty="0"/>
          </a:p>
        </p:txBody>
      </p:sp>
      <p:sp>
        <p:nvSpPr>
          <p:cNvPr id="3" name="Tijdelijke aanduiding voor inhoud 2">
            <a:extLst>
              <a:ext uri="{FF2B5EF4-FFF2-40B4-BE49-F238E27FC236}">
                <a16:creationId xmlns:a16="http://schemas.microsoft.com/office/drawing/2014/main" id="{E5A95722-2DDD-37C7-D59D-D969E20F6EE1}"/>
              </a:ext>
            </a:extLst>
          </p:cNvPr>
          <p:cNvSpPr>
            <a:spLocks noGrp="1"/>
          </p:cNvSpPr>
          <p:nvPr>
            <p:ph idx="1"/>
          </p:nvPr>
        </p:nvSpPr>
        <p:spPr/>
        <p:txBody>
          <a:bodyPr/>
          <a:lstStyle/>
          <a:p>
            <a:endParaRPr lang="nl-BE"/>
          </a:p>
        </p:txBody>
      </p:sp>
      <p:pic>
        <p:nvPicPr>
          <p:cNvPr id="2050" name="Picture 2">
            <a:extLst>
              <a:ext uri="{FF2B5EF4-FFF2-40B4-BE49-F238E27FC236}">
                <a16:creationId xmlns:a16="http://schemas.microsoft.com/office/drawing/2014/main" id="{69652E67-4614-6DD4-B37D-F6111E0B0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5" y="681037"/>
            <a:ext cx="11244263" cy="570704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voettekst 3">
            <a:extLst>
              <a:ext uri="{FF2B5EF4-FFF2-40B4-BE49-F238E27FC236}">
                <a16:creationId xmlns:a16="http://schemas.microsoft.com/office/drawing/2014/main" id="{5E296F46-D7C2-4548-46D4-0058B62FACE7}"/>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51A4C0F4-DB98-8009-FE92-AB4708EFF437}"/>
              </a:ext>
            </a:extLst>
          </p:cNvPr>
          <p:cNvSpPr>
            <a:spLocks noGrp="1"/>
          </p:cNvSpPr>
          <p:nvPr>
            <p:ph type="dt" sz="half" idx="10"/>
          </p:nvPr>
        </p:nvSpPr>
        <p:spPr/>
        <p:txBody>
          <a:bodyPr/>
          <a:lstStyle/>
          <a:p>
            <a:fld id="{CAB57505-2894-9B4D-9835-950411C0ACCD}" type="datetime1">
              <a:rPr lang="nl-BE" smtClean="0"/>
              <a:t>22/11/2023</a:t>
            </a:fld>
            <a:endParaRPr lang="en-US"/>
          </a:p>
        </p:txBody>
      </p:sp>
    </p:spTree>
    <p:extLst>
      <p:ext uri="{BB962C8B-B14F-4D97-AF65-F5344CB8AC3E}">
        <p14:creationId xmlns:p14="http://schemas.microsoft.com/office/powerpoint/2010/main" val="128833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1C683B-AF9D-2678-A000-974E5D67DE76}"/>
              </a:ext>
            </a:extLst>
          </p:cNvPr>
          <p:cNvSpPr>
            <a:spLocks noGrp="1"/>
          </p:cNvSpPr>
          <p:nvPr>
            <p:ph type="title"/>
          </p:nvPr>
        </p:nvSpPr>
        <p:spPr/>
        <p:txBody>
          <a:bodyPr/>
          <a:lstStyle/>
          <a:p>
            <a:r>
              <a:rPr lang="nl-BE" dirty="0"/>
              <a:t>Definitie arbeidsongeschikt	</a:t>
            </a:r>
          </a:p>
        </p:txBody>
      </p:sp>
      <p:sp>
        <p:nvSpPr>
          <p:cNvPr id="3" name="Tijdelijke aanduiding voor inhoud 2">
            <a:extLst>
              <a:ext uri="{FF2B5EF4-FFF2-40B4-BE49-F238E27FC236}">
                <a16:creationId xmlns:a16="http://schemas.microsoft.com/office/drawing/2014/main" id="{38A877F0-21A0-2487-72AB-FB1B950C8E27}"/>
              </a:ext>
            </a:extLst>
          </p:cNvPr>
          <p:cNvSpPr>
            <a:spLocks noGrp="1"/>
          </p:cNvSpPr>
          <p:nvPr>
            <p:ph idx="1"/>
          </p:nvPr>
        </p:nvSpPr>
        <p:spPr/>
        <p:txBody>
          <a:bodyPr>
            <a:normAutofit fontScale="92500" lnSpcReduction="10000"/>
          </a:bodyPr>
          <a:lstStyle/>
          <a:p>
            <a:r>
              <a:rPr lang="nl-BE" sz="2600" b="1" dirty="0">
                <a:latin typeface="Interstate"/>
              </a:rPr>
              <a:t>G</a:t>
            </a:r>
            <a:r>
              <a:rPr lang="nl-BE" sz="2600" b="1" dirty="0">
                <a:effectLst/>
                <a:latin typeface="Interstate"/>
              </a:rPr>
              <a:t>even aan hinder te ondervinden door een handicap, langdurige aandoening of ziekte. </a:t>
            </a:r>
            <a:endParaRPr lang="nl-BE" sz="2600" b="1" dirty="0"/>
          </a:p>
          <a:p>
            <a:r>
              <a:rPr lang="nl-BE" dirty="0"/>
              <a:t>Indeling : (vrij stabiel over tijd)</a:t>
            </a:r>
          </a:p>
          <a:p>
            <a:pPr lvl="1"/>
            <a:r>
              <a:rPr lang="nl-BE" dirty="0"/>
              <a:t>55,7% </a:t>
            </a:r>
            <a:r>
              <a:rPr lang="nl-BE" b="1" dirty="0"/>
              <a:t>vrouwen</a:t>
            </a:r>
            <a:r>
              <a:rPr lang="nl-BE" dirty="0"/>
              <a:t> tov 49,8% beroepsbevolking</a:t>
            </a:r>
          </a:p>
          <a:p>
            <a:pPr lvl="1"/>
            <a:r>
              <a:rPr lang="nl-BE" dirty="0"/>
              <a:t>41,5% </a:t>
            </a:r>
            <a:r>
              <a:rPr lang="nl-BE" b="1" dirty="0"/>
              <a:t>kortgeschoold</a:t>
            </a:r>
            <a:r>
              <a:rPr lang="nl-BE" dirty="0"/>
              <a:t> tov 14,6% beroepsbevolking</a:t>
            </a:r>
          </a:p>
          <a:p>
            <a:pPr lvl="1"/>
            <a:r>
              <a:rPr lang="nl-BE" dirty="0"/>
              <a:t>32%  middengeschoold tov 32,4% beroepsbevolking</a:t>
            </a:r>
          </a:p>
          <a:p>
            <a:pPr lvl="1"/>
            <a:r>
              <a:rPr lang="nl-BE" dirty="0"/>
              <a:t>16,5% hooggeschoold tov 46,7% beroepsbevolking</a:t>
            </a:r>
          </a:p>
          <a:p>
            <a:pPr lvl="1"/>
            <a:r>
              <a:rPr lang="nl-BE" dirty="0"/>
              <a:t>43,8% </a:t>
            </a:r>
            <a:r>
              <a:rPr lang="nl-BE" b="1" dirty="0"/>
              <a:t>55-plussers</a:t>
            </a:r>
            <a:r>
              <a:rPr lang="nl-BE" dirty="0"/>
              <a:t> tov 24,1% beroepsbevolking</a:t>
            </a:r>
          </a:p>
          <a:p>
            <a:pPr lvl="1"/>
            <a:r>
              <a:rPr lang="nl-BE" dirty="0"/>
              <a:t>Buiten EU 11,1% tov 9,2% beroepsbevolking</a:t>
            </a:r>
          </a:p>
          <a:p>
            <a:pPr lvl="1"/>
            <a:endParaRPr lang="nl-BE" dirty="0"/>
          </a:p>
        </p:txBody>
      </p:sp>
      <p:sp>
        <p:nvSpPr>
          <p:cNvPr id="4" name="Tijdelijke aanduiding voor voettekst 3">
            <a:extLst>
              <a:ext uri="{FF2B5EF4-FFF2-40B4-BE49-F238E27FC236}">
                <a16:creationId xmlns:a16="http://schemas.microsoft.com/office/drawing/2014/main" id="{2C833E47-B5C7-AA53-619E-083A87FB1B0A}"/>
              </a:ext>
            </a:extLst>
          </p:cNvPr>
          <p:cNvSpPr>
            <a:spLocks noGrp="1"/>
          </p:cNvSpPr>
          <p:nvPr>
            <p:ph type="ftr" sz="quarter" idx="11"/>
          </p:nvPr>
        </p:nvSpPr>
        <p:spPr/>
        <p:txBody>
          <a:bodyPr/>
          <a:lstStyle/>
          <a:p>
            <a:r>
              <a:rPr lang="en-US"/>
              <a:t>Sterpunt Inclusief Ondernemen :Rentree</a:t>
            </a:r>
          </a:p>
        </p:txBody>
      </p:sp>
      <p:sp>
        <p:nvSpPr>
          <p:cNvPr id="5" name="Tijdelijke aanduiding voor datum 4">
            <a:extLst>
              <a:ext uri="{FF2B5EF4-FFF2-40B4-BE49-F238E27FC236}">
                <a16:creationId xmlns:a16="http://schemas.microsoft.com/office/drawing/2014/main" id="{5DD5A683-127D-5D2C-F7D6-6E537E324FEC}"/>
              </a:ext>
            </a:extLst>
          </p:cNvPr>
          <p:cNvSpPr>
            <a:spLocks noGrp="1"/>
          </p:cNvSpPr>
          <p:nvPr>
            <p:ph type="dt" sz="half" idx="10"/>
          </p:nvPr>
        </p:nvSpPr>
        <p:spPr/>
        <p:txBody>
          <a:bodyPr/>
          <a:lstStyle/>
          <a:p>
            <a:fld id="{58D661E7-B503-C64E-937B-3C4A68D2CD2E}" type="datetime1">
              <a:rPr lang="nl-BE" smtClean="0"/>
              <a:t>22/11/2023</a:t>
            </a:fld>
            <a:endParaRPr lang="en-US"/>
          </a:p>
        </p:txBody>
      </p:sp>
    </p:spTree>
    <p:extLst>
      <p:ext uri="{BB962C8B-B14F-4D97-AF65-F5344CB8AC3E}">
        <p14:creationId xmlns:p14="http://schemas.microsoft.com/office/powerpoint/2010/main" val="912020479"/>
      </p:ext>
    </p:extLst>
  </p:cSld>
  <p:clrMapOvr>
    <a:masterClrMapping/>
  </p:clrMapOvr>
</p:sld>
</file>

<file path=ppt/theme/theme1.xml><?xml version="1.0" encoding="utf-8"?>
<a:theme xmlns:a="http://schemas.openxmlformats.org/drawingml/2006/main" name="LuminousVTI">
  <a:themeElements>
    <a:clrScheme name="AnalogousFromDarkSeedLeftStep">
      <a:dk1>
        <a:srgbClr val="000000"/>
      </a:dk1>
      <a:lt1>
        <a:srgbClr val="FFFFFF"/>
      </a:lt1>
      <a:dk2>
        <a:srgbClr val="213B32"/>
      </a:dk2>
      <a:lt2>
        <a:srgbClr val="E8E2E2"/>
      </a:lt2>
      <a:accent1>
        <a:srgbClr val="21B2B9"/>
      </a:accent1>
      <a:accent2>
        <a:srgbClr val="14B87B"/>
      </a:accent2>
      <a:accent3>
        <a:srgbClr val="21BA42"/>
      </a:accent3>
      <a:accent4>
        <a:srgbClr val="35B914"/>
      </a:accent4>
      <a:accent5>
        <a:srgbClr val="7AB11F"/>
      </a:accent5>
      <a:accent6>
        <a:srgbClr val="AAA412"/>
      </a:accent6>
      <a:hlink>
        <a:srgbClr val="5A8E2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29180</TotalTime>
  <Words>3557</Words>
  <Application>Microsoft Macintosh PowerPoint</Application>
  <PresentationFormat>Breedbeeld</PresentationFormat>
  <Paragraphs>553</Paragraphs>
  <Slides>55</Slides>
  <Notes>19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55</vt:i4>
      </vt:variant>
    </vt:vector>
  </HeadingPairs>
  <TitlesOfParts>
    <vt:vector size="63" baseType="lpstr">
      <vt:lpstr>Arial</vt:lpstr>
      <vt:lpstr>Avenir Next LT Pro</vt:lpstr>
      <vt:lpstr>Calibri</vt:lpstr>
      <vt:lpstr>Interstate</vt:lpstr>
      <vt:lpstr>Sabon Next LT</vt:lpstr>
      <vt:lpstr>SourceSansPro-Light</vt:lpstr>
      <vt:lpstr>Wingdings</vt:lpstr>
      <vt:lpstr>LuminousVTI</vt:lpstr>
      <vt:lpstr>RENTREE</vt:lpstr>
      <vt:lpstr>Wie ben ik? </vt:lpstr>
      <vt:lpstr>topics</vt:lpstr>
      <vt:lpstr>topics</vt:lpstr>
      <vt:lpstr>Arbeidspopulatie Vlaanderen, enkele cijfers.</vt:lpstr>
      <vt:lpstr>Enkele cijfers Arbeidsmarkt Vlaanderen 2°kw/23</vt:lpstr>
      <vt:lpstr>Verduidelijking Inactieven</vt:lpstr>
      <vt:lpstr>PowerPoint-presentatie</vt:lpstr>
      <vt:lpstr>Definitie arbeidsongeschikt </vt:lpstr>
      <vt:lpstr>Nog enkele data….</vt:lpstr>
      <vt:lpstr>Meer specifiek: (ex-)Kankerpatiënten</vt:lpstr>
      <vt:lpstr>Toch enkele cijfers: zeer relatief </vt:lpstr>
      <vt:lpstr>Terug aan de slag</vt:lpstr>
      <vt:lpstr>Uitdaging voor ons als coaches</vt:lpstr>
      <vt:lpstr>Verandering is vaak lastig ...</vt:lpstr>
      <vt:lpstr>Succes beïnvloedende elementen</vt:lpstr>
      <vt:lpstr>WERKNEMER</vt:lpstr>
      <vt:lpstr>Intrinsieke versus extrinsieke motivatie </vt:lpstr>
      <vt:lpstr>PowerPoint-presentatie</vt:lpstr>
      <vt:lpstr>PowerPoint-presentatie</vt:lpstr>
      <vt:lpstr>Pyramide van Maslow</vt:lpstr>
      <vt:lpstr>(RE-)INTEGRATIEVAL WN</vt:lpstr>
      <vt:lpstr>(RE-)INTEGRATIEVAL WN</vt:lpstr>
      <vt:lpstr>(RE-)INTEGRATIEVAL WN</vt:lpstr>
      <vt:lpstr>(RE-)INTEGRATIEVAL WN</vt:lpstr>
      <vt:lpstr>Bijkomende negatief beïnvloedende factoren (intrinsieke motivatie)</vt:lpstr>
      <vt:lpstr>Aandachtspunten: focus op</vt:lpstr>
      <vt:lpstr>PowerPoint-presentatie</vt:lpstr>
      <vt:lpstr>PowerPoint-presentatie</vt:lpstr>
      <vt:lpstr>Wat heb je nodig om langer te kunnen werken?</vt:lpstr>
      <vt:lpstr>Wat is werkvermogen?</vt:lpstr>
      <vt:lpstr>Jobfit</vt:lpstr>
      <vt:lpstr>De begane grond: je gezondheid</vt:lpstr>
      <vt:lpstr>Gezondheid =   het fundament van je werkvermogen</vt:lpstr>
      <vt:lpstr> Welke score van 1 tot 10 geef de coachee zichzelf voor gezondheid?</vt:lpstr>
      <vt:lpstr>Gezond leven, wat kan je zelf doen?</vt:lpstr>
      <vt:lpstr>De eerste verdieping: competenties</vt:lpstr>
      <vt:lpstr>Wie ben ik? Wat kan ik? Wat wil ik?</vt:lpstr>
      <vt:lpstr>Wat geeft je kandidaat energie?</vt:lpstr>
      <vt:lpstr>Wat kost je kandidaat energie?</vt:lpstr>
      <vt:lpstr>Balans wordt positiever door:</vt:lpstr>
      <vt:lpstr>De tweede verdieping: normen en waarden: compatibel met deze van werkgever?    </vt:lpstr>
      <vt:lpstr>De derde verdieping:  werkomstandigheden</vt:lpstr>
      <vt:lpstr>Wat kunnen problematische werkomstandigheden zijn?</vt:lpstr>
      <vt:lpstr>Wat zijn voor kandidaat goede werkomstandigheden?</vt:lpstr>
      <vt:lpstr>Het Huis van Werkvermogen</vt:lpstr>
      <vt:lpstr>Finaal : Naar medewerker toe : overtuigen  </vt:lpstr>
      <vt:lpstr>(Re-)integratieproblematiek Werkgever</vt:lpstr>
      <vt:lpstr> Integratie versus reïntegratie</vt:lpstr>
      <vt:lpstr>Re-integratie eigen werknemer</vt:lpstr>
      <vt:lpstr>Re-integratie eigen werknemer</vt:lpstr>
      <vt:lpstr>Re-integratie eigen werknemer</vt:lpstr>
      <vt:lpstr>Integratie nieuwe werknemer</vt:lpstr>
      <vt:lpstr>BESLUIT: coach : focus op</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RENTREE</dc:title>
  <dc:creator>Dirk Van Mechelen - Pantha Rhei</dc:creator>
  <cp:lastModifiedBy>Dirk Van Mechelen - Pantha Rhei</cp:lastModifiedBy>
  <cp:revision>60</cp:revision>
  <dcterms:created xsi:type="dcterms:W3CDTF">2023-10-11T08:28:42Z</dcterms:created>
  <dcterms:modified xsi:type="dcterms:W3CDTF">2023-11-22T07:59:13Z</dcterms:modified>
</cp:coreProperties>
</file>